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75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30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CC533-9A34-4404-ACB5-27370B98D3A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E2C49-4665-4A1B-929A-191450164C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37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E2C49-4665-4A1B-929A-191450164C4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569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61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1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2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ltGray">
          <a:xfrm>
            <a:off x="11582400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11277600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 bwMode="gray">
          <a:xfrm>
            <a:off x="1" y="0"/>
            <a:ext cx="12192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 bwMode="ltGray">
          <a:xfrm>
            <a:off x="0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3" name="直線接點​​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5" name="直線接點​​ 14"/>
          <p:cNvCxnSpPr/>
          <p:nvPr/>
        </p:nvCxnSpPr>
        <p:spPr bwMode="white">
          <a:xfrm>
            <a:off x="121920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29303" y="1600202"/>
            <a:ext cx="8468548" cy="2680127"/>
          </a:xfrm>
        </p:spPr>
        <p:txBody>
          <a:bodyPr rtlCol="0">
            <a:noAutofit/>
          </a:bodyPr>
          <a:lstStyle>
            <a:lvl1pPr>
              <a:defRPr sz="405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429301" y="4344917"/>
            <a:ext cx="7518400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DD813FA-F032-4205-B9E4-FDBB3F604BD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669191" y="6356353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B99D298-9E9C-44EB-AE74-9C9F85EBFE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19" y="116632"/>
            <a:ext cx="100522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781" y="44624"/>
            <a:ext cx="100522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1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black">
          <a:xfrm>
            <a:off x="11582400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 bwMode="gray">
          <a:xfrm>
            <a:off x="11277600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 bwMode="ltGray">
          <a:xfrm>
            <a:off x="0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3" name="直線接點​​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black">
          <a:xfrm>
            <a:off x="11582400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 bwMode="gray">
          <a:xfrm>
            <a:off x="11277600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1" y="0"/>
            <a:ext cx="12192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 bwMode="ltGray">
          <a:xfrm>
            <a:off x="0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1" name="直線接點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 bwMode="white">
          <a:xfrm>
            <a:off x="1219201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460403" cy="2654064"/>
          </a:xfrm>
        </p:spPr>
        <p:txBody>
          <a:bodyPr rtlCol="0" anchor="b">
            <a:normAutofit/>
          </a:bodyPr>
          <a:lstStyle>
            <a:lvl1pPr algn="l">
              <a:defRPr sz="4051" b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99031" y="4259998"/>
            <a:ext cx="7266515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DD813FA-F032-4205-B9E4-FDBB3F604BD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669349" y="6356353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B99D298-9E9C-44EB-AE74-9C9F85EBFE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696" y="692696"/>
            <a:ext cx="100522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301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 rtlCol="0"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 rtlCol="0"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 baseline="0"/>
            </a:lvl6pPr>
            <a:lvl7pPr>
              <a:defRPr sz="1350" baseline="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44624"/>
            <a:ext cx="100522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301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93852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93851" y="2514708"/>
            <a:ext cx="4815840" cy="365749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59058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59058" y="2514600"/>
            <a:ext cx="4820143" cy="365556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71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301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D813FA-F032-4205-B9E4-FDBB3F604BD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1B99D298-9E9C-44EB-AE74-9C9F85EBFE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66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black">
          <a:xfrm>
            <a:off x="11895661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DD813FA-F032-4205-B9E4-FDBB3F604BD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B99D298-9E9C-44EB-AE74-9C9F85EBFE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 bwMode="white">
          <a:xfrm>
            <a:off x="62195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371600"/>
          </a:xfrm>
        </p:spPr>
        <p:txBody>
          <a:bodyPr rtlCol="0" anchor="b">
            <a:normAutofit/>
          </a:bodyPr>
          <a:lstStyle>
            <a:lvl1pPr algn="l">
              <a:defRPr sz="2101" b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81600" y="482600"/>
            <a:ext cx="6197600" cy="5689600"/>
          </a:xfrm>
        </p:spPr>
        <p:txBody>
          <a:bodyPr rtlCol="0">
            <a:normAutofit/>
          </a:bodyPr>
          <a:lstStyle>
            <a:lvl1pPr>
              <a:defRPr sz="210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5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1828800"/>
            <a:ext cx="3294280" cy="4343400"/>
          </a:xfrm>
        </p:spPr>
        <p:txBody>
          <a:bodyPr rtlCol="0"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DD813FA-F032-4205-B9E4-FDBB3F604BD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B99D298-9E9C-44EB-AE74-9C9F85EBFE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939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ltGray">
          <a:xfrm>
            <a:off x="4876800" y="0"/>
            <a:ext cx="7018861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4520" y="381000"/>
            <a:ext cx="3294280" cy="1371600"/>
          </a:xfrm>
        </p:spPr>
        <p:txBody>
          <a:bodyPr rtlCol="0" anchor="b">
            <a:normAutofit/>
          </a:bodyPr>
          <a:lstStyle>
            <a:lvl1pPr algn="l">
              <a:defRPr sz="2101" b="0" cap="all" baseline="0">
                <a:solidFill>
                  <a:schemeClr val="tx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101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74520" y="1828800"/>
            <a:ext cx="3294280" cy="4343400"/>
          </a:xfrm>
        </p:spPr>
        <p:txBody>
          <a:bodyPr rtlCol="0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DD813FA-F032-4205-B9E4-FDBB3F604BD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B99D298-9E9C-44EB-AE74-9C9F85EBFE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 bwMode="white">
          <a:xfrm>
            <a:off x="1188296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16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D813FA-F032-4205-B9E4-FDBB3F604BD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1B99D298-9E9C-44EB-AE74-9C9F85EBFE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 11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337" y="898065"/>
            <a:ext cx="336023" cy="294173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98" tIns="34299" rIns="68598" bIns="3429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 13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602112" y="685800"/>
            <a:ext cx="1787992" cy="54864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按一下以編輯母片</a:t>
            </a:r>
            <a:r>
              <a:rPr lang="zh-TW" altLang="en-US" dirty="0" smtClean="0"/>
              <a:t>標題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99030" y="685800"/>
            <a:ext cx="7850644" cy="54864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DD813FA-F032-4205-B9E4-FDBB3F604BD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B99D298-9E9C-44EB-AE74-9C9F85EBFE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8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2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80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82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71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3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58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77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92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​​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93852" y="177802"/>
            <a:ext cx="9785349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5028922" y="6356353"/>
            <a:ext cx="1371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F4E3C78-FE0E-41A5-9C0E-816401D95DFA}" type="datetimeFigureOut">
              <a:rPr lang="zh-TW" altLang="en-US" smtClean="0"/>
              <a:t>2023/9/24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597653" y="6356353"/>
            <a:ext cx="397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769601" y="635635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FEB97C8-0F6B-47B9-A7C4-794CA9A13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01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701" kern="1200">
          <a:solidFill>
            <a:schemeClr val="tx1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185215" indent="-185215" algn="l" defTabSz="685983" rtl="0" eaLnBrk="1" latinLnBrk="0" hangingPunct="1">
        <a:lnSpc>
          <a:spcPct val="90000"/>
        </a:lnSpc>
        <a:spcBef>
          <a:spcPts val="1050"/>
        </a:spcBef>
        <a:buFont typeface="Euphemia" pitchFamily="34" charset="0"/>
        <a:buChar char="›"/>
        <a:defRPr sz="210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9609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4002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8395" indent="-185215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–"/>
        <a:defRPr sz="135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2788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35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557181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831574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105967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380361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microsoft.com/office/2007/relationships/hdphoto" Target="../media/hdphoto17.wdp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1.wdp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7" Type="http://schemas.microsoft.com/office/2007/relationships/hdphoto" Target="../media/hdphoto3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microsoft.com/office/2007/relationships/hdphoto" Target="../media/hdphoto33.wdp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6.wdp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1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3.wdp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52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.bin"/><Relationship Id="rId4" Type="http://schemas.microsoft.com/office/2007/relationships/hdphoto" Target="../media/hdphoto46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47.wdp"/><Relationship Id="rId7" Type="http://schemas.microsoft.com/office/2007/relationships/hdphoto" Target="../media/hdphoto49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microsoft.com/office/2007/relationships/hdphoto" Target="../media/hdphoto48.wdp"/><Relationship Id="rId4" Type="http://schemas.openxmlformats.org/officeDocument/2006/relationships/image" Target="../media/image54.png"/><Relationship Id="rId9" Type="http://schemas.microsoft.com/office/2007/relationships/hdphoto" Target="../media/hdphoto50.wdp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4.wdp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microsoft.com/office/2007/relationships/hdphoto" Target="../media/hdphoto52.wdp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5.wdp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03512" y="96959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5400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  <a:t>Chpater</a:t>
            </a:r>
            <a:r>
              <a:rPr lang="en-US" altLang="zh-TW" sz="5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  <a:t> 2</a:t>
            </a:r>
            <a:endParaRPr lang="zh-TW" altLang="en-US" sz="54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351584" y="2852936"/>
            <a:ext cx="6400800" cy="1752600"/>
          </a:xfrm>
        </p:spPr>
        <p:txBody>
          <a:bodyPr>
            <a:normAutofit/>
          </a:bodyPr>
          <a:lstStyle/>
          <a:p>
            <a:r>
              <a:rPr lang="zh-TW" altLang="en-US" sz="5400" b="1" dirty="0"/>
              <a:t>了解你的資料</a:t>
            </a:r>
          </a:p>
        </p:txBody>
      </p:sp>
    </p:spTree>
    <p:extLst>
      <p:ext uri="{BB962C8B-B14F-4D97-AF65-F5344CB8AC3E}">
        <p14:creationId xmlns:p14="http://schemas.microsoft.com/office/powerpoint/2010/main" val="237258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區間尺度屬性</a:t>
            </a:r>
            <a:br>
              <a:rPr lang="zh-TW" altLang="en-US" sz="3600" dirty="0"/>
            </a:br>
            <a:r>
              <a:rPr lang="zh-TW" altLang="en-US" sz="3600" dirty="0"/>
              <a:t>範例</a:t>
            </a:r>
            <a:r>
              <a:rPr lang="en-US" altLang="zh-TW" sz="3600" dirty="0"/>
              <a:t>2.4</a:t>
            </a:r>
            <a:r>
              <a:rPr lang="zh-TW" altLang="en-US" sz="3600" dirty="0"/>
              <a:t>區間尺度屬性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「溫度」屬性便是區間尺度屬性，溫度</a:t>
            </a:r>
            <a:r>
              <a:rPr lang="en-US" altLang="zh-TW" sz="2400" dirty="0" err="1"/>
              <a:t>20°C</a:t>
            </a:r>
            <a:r>
              <a:rPr lang="en-US" altLang="zh-TW" sz="2400" dirty="0"/>
              <a:t> </a:t>
            </a:r>
            <a:r>
              <a:rPr lang="zh-TW" altLang="en-US" sz="2400" dirty="0"/>
              <a:t>比</a:t>
            </a:r>
            <a:r>
              <a:rPr lang="en-US" altLang="zh-TW" sz="2400" dirty="0" err="1"/>
              <a:t>15°C</a:t>
            </a:r>
            <a:r>
              <a:rPr lang="en-US" altLang="zh-TW" sz="2400" dirty="0"/>
              <a:t> </a:t>
            </a:r>
            <a:r>
              <a:rPr lang="zh-TW" altLang="en-US" sz="2400" dirty="0"/>
              <a:t>多了</a:t>
            </a:r>
            <a:r>
              <a:rPr lang="en-US" altLang="zh-TW" sz="2400" dirty="0"/>
              <a:t>5 </a:t>
            </a:r>
            <a:r>
              <a:rPr lang="zh-TW" altLang="en-US" sz="2400" dirty="0"/>
              <a:t>度。</a:t>
            </a:r>
          </a:p>
          <a:p>
            <a:r>
              <a:rPr lang="zh-TW" altLang="en-US" sz="2400" dirty="0"/>
              <a:t>曆法日期則是另一個範例，西元</a:t>
            </a:r>
            <a:r>
              <a:rPr lang="en-US" altLang="zh-TW" sz="2400" dirty="0"/>
              <a:t>2002 </a:t>
            </a:r>
            <a:r>
              <a:rPr lang="zh-TW" altLang="en-US" sz="2400" dirty="0"/>
              <a:t>年是在</a:t>
            </a:r>
            <a:r>
              <a:rPr lang="en-US" altLang="zh-TW" sz="2400" dirty="0"/>
              <a:t>2010 </a:t>
            </a:r>
            <a:r>
              <a:rPr lang="zh-TW" altLang="en-US" sz="2400" dirty="0"/>
              <a:t>年前面</a:t>
            </a:r>
            <a:r>
              <a:rPr lang="en-US" altLang="zh-TW" sz="2400" dirty="0"/>
              <a:t>8 </a:t>
            </a:r>
            <a:r>
              <a:rPr lang="zh-TW" altLang="en-US" sz="2400" dirty="0"/>
              <a:t>年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攝氏溫度與華是溫度並沒有真正的零點</a:t>
            </a:r>
            <a:r>
              <a:rPr lang="zh-TW" altLang="en-US" sz="2400" dirty="0" smtClean="0"/>
              <a:t>，</a:t>
            </a:r>
            <a:r>
              <a:rPr lang="zh-TW" altLang="en-US" sz="2400" dirty="0"/>
              <a:t>我們可以計算溫度的差距值，但是沒有</a:t>
            </a:r>
            <a:r>
              <a:rPr lang="zh-TW" altLang="en-US" sz="2400" dirty="0" smtClean="0"/>
              <a:t>真正</a:t>
            </a:r>
            <a:r>
              <a:rPr lang="zh-TW" altLang="en-US" sz="2400" dirty="0"/>
              <a:t>的零點，我們不能說某一個溫度值是另一個溫度值的幾</a:t>
            </a:r>
            <a:r>
              <a:rPr lang="zh-TW" altLang="en-US" sz="2400" dirty="0" smtClean="0"/>
              <a:t>倍</a:t>
            </a:r>
            <a:endParaRPr lang="en-US" altLang="zh-TW" sz="2400" dirty="0" smtClean="0"/>
          </a:p>
          <a:p>
            <a:r>
              <a:rPr lang="zh-TW" altLang="en-US" sz="2400" dirty="0"/>
              <a:t>不能用比率 </a:t>
            </a:r>
            <a:r>
              <a:rPr lang="en-US" altLang="zh-TW" sz="2400" dirty="0"/>
              <a:t>(ratio) </a:t>
            </a:r>
            <a:r>
              <a:rPr lang="zh-TW" altLang="en-US" sz="2400" dirty="0"/>
              <a:t>的</a:t>
            </a:r>
            <a:r>
              <a:rPr lang="zh-TW" altLang="en-US" sz="2400" dirty="0" smtClean="0"/>
              <a:t>觀點來</a:t>
            </a:r>
            <a:r>
              <a:rPr lang="zh-TW" altLang="en-US" sz="2400" dirty="0"/>
              <a:t>討論這些數值。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620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比率尺度</a:t>
            </a:r>
            <a:r>
              <a:rPr lang="zh-TW" altLang="en-US" sz="3600" dirty="0" smtClean="0"/>
              <a:t>屬性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範例</a:t>
            </a:r>
            <a:r>
              <a:rPr lang="en-US" altLang="zh-TW" sz="3600" dirty="0" smtClean="0"/>
              <a:t>2.5</a:t>
            </a:r>
            <a:r>
              <a:rPr lang="zh-TW" altLang="en-US" sz="3600" dirty="0" smtClean="0"/>
              <a:t> 比率</a:t>
            </a:r>
            <a:r>
              <a:rPr lang="zh-TW" altLang="en-US" sz="3600" dirty="0"/>
              <a:t>尺度屬性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比率尺度屬性 </a:t>
            </a:r>
            <a:r>
              <a:rPr lang="en-US" altLang="zh-TW" sz="2400" dirty="0"/>
              <a:t>(ratio-scaled attribute) </a:t>
            </a:r>
            <a:r>
              <a:rPr lang="zh-TW" altLang="en-US" sz="2400" dirty="0"/>
              <a:t>是具有內在固有零點的數值</a:t>
            </a:r>
            <a:r>
              <a:rPr lang="zh-TW" altLang="en-US" sz="2400" dirty="0" smtClean="0"/>
              <a:t>屬性</a:t>
            </a:r>
            <a:endParaRPr lang="en-US" altLang="zh-TW" sz="2400" dirty="0" smtClean="0"/>
          </a:p>
          <a:p>
            <a:r>
              <a:rPr lang="zh-TW" altLang="en-US" sz="2400" dirty="0" smtClean="0"/>
              <a:t>可以</a:t>
            </a:r>
            <a:r>
              <a:rPr lang="zh-TW" altLang="en-US" sz="2400" dirty="0"/>
              <a:t>說某個數值是</a:t>
            </a:r>
            <a:r>
              <a:rPr lang="zh-TW" altLang="en-US" sz="2400" dirty="0" smtClean="0"/>
              <a:t>另一個數值</a:t>
            </a:r>
            <a:r>
              <a:rPr lang="zh-TW" altLang="en-US" sz="2400" dirty="0"/>
              <a:t>的多少倍 </a:t>
            </a:r>
            <a:r>
              <a:rPr lang="en-US" altLang="zh-TW" sz="2400" dirty="0"/>
              <a:t>( </a:t>
            </a:r>
            <a:r>
              <a:rPr lang="zh-TW" altLang="en-US" sz="2400" dirty="0"/>
              <a:t>或比率 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比率</a:t>
            </a:r>
            <a:r>
              <a:rPr lang="zh-TW" altLang="en-US" sz="2400" dirty="0" smtClean="0"/>
              <a:t>尺度屬性</a:t>
            </a:r>
            <a:r>
              <a:rPr lang="zh-TW" altLang="en-US" sz="2400" dirty="0"/>
              <a:t>包含重量與高度的量測值，金錢的數量 </a:t>
            </a:r>
            <a:r>
              <a:rPr lang="en-US" altLang="zh-TW" sz="2400" dirty="0"/>
              <a:t>( </a:t>
            </a:r>
            <a:r>
              <a:rPr lang="zh-TW" altLang="en-US" sz="2400" dirty="0"/>
              <a:t>例如擁有 </a:t>
            </a:r>
            <a:r>
              <a:rPr lang="en-US" altLang="zh-TW" sz="2400" dirty="0"/>
              <a:t>$100 </a:t>
            </a:r>
            <a:r>
              <a:rPr lang="zh-TW" altLang="en-US" sz="2400" dirty="0"/>
              <a:t>元是比擁有 </a:t>
            </a:r>
            <a:r>
              <a:rPr lang="en-US" altLang="zh-TW" sz="2400" dirty="0"/>
              <a:t>$1 </a:t>
            </a:r>
            <a:r>
              <a:rPr lang="zh-TW" altLang="en-US" sz="2400" dirty="0"/>
              <a:t>元</a:t>
            </a:r>
            <a:r>
              <a:rPr lang="zh-TW" altLang="en-US" sz="2400" dirty="0" smtClean="0"/>
              <a:t>富有</a:t>
            </a:r>
            <a:r>
              <a:rPr lang="en-US" altLang="zh-TW" sz="2400" dirty="0"/>
              <a:t>100 </a:t>
            </a:r>
            <a:r>
              <a:rPr lang="zh-TW" altLang="en-US" sz="2400" dirty="0"/>
              <a:t>倍 </a:t>
            </a:r>
            <a:r>
              <a:rPr lang="en-US" altLang="zh-TW" sz="2400" dirty="0"/>
              <a:t>)</a:t>
            </a:r>
            <a:r>
              <a:rPr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0834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2.1.6 </a:t>
            </a:r>
            <a:r>
              <a:rPr lang="zh-TW" altLang="en-US" sz="3600" dirty="0"/>
              <a:t>離散與連續屬性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離散屬性 </a:t>
            </a:r>
            <a:r>
              <a:rPr lang="en-US" altLang="zh-TW" sz="2400" dirty="0"/>
              <a:t>(discrete attribute) </a:t>
            </a:r>
            <a:r>
              <a:rPr lang="zh-TW" altLang="en-US" sz="2400" dirty="0"/>
              <a:t>具備有限或無限可數個 </a:t>
            </a:r>
            <a:r>
              <a:rPr lang="en-US" altLang="zh-TW" sz="2400" dirty="0"/>
              <a:t>(</a:t>
            </a:r>
            <a:r>
              <a:rPr lang="en-US" altLang="zh-TW" sz="2400" dirty="0" smtClean="0"/>
              <a:t>countable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infinite</a:t>
            </a:r>
            <a:r>
              <a:rPr lang="en-US" altLang="zh-TW" sz="2400" dirty="0"/>
              <a:t>) </a:t>
            </a:r>
            <a:r>
              <a:rPr lang="zh-TW" altLang="en-US" sz="2400" dirty="0"/>
              <a:t>屬性值，它可以用整數表示，也可以不用整數表示，例如「</a:t>
            </a:r>
            <a:r>
              <a:rPr lang="zh-TW" altLang="en-US" sz="2400" dirty="0" smtClean="0"/>
              <a:t>頭髮顏色</a:t>
            </a:r>
            <a:r>
              <a:rPr lang="zh-TW" altLang="en-US" sz="2400" dirty="0"/>
              <a:t>」、「抽菸」、「醫學檢測」與「飲料容量」等</a:t>
            </a:r>
            <a:r>
              <a:rPr lang="zh-TW" altLang="en-US" sz="2400" dirty="0" smtClean="0"/>
              <a:t>屬性</a:t>
            </a:r>
            <a:endParaRPr lang="en-US" altLang="zh-TW" sz="2400" dirty="0" smtClean="0"/>
          </a:p>
          <a:p>
            <a:r>
              <a:rPr lang="zh-TW" altLang="en-US" sz="2400" dirty="0"/>
              <a:t>如果一個屬性不是離散的，那它就是</a:t>
            </a:r>
            <a:r>
              <a:rPr lang="zh-TW" altLang="en-US" sz="2400" b="1" dirty="0"/>
              <a:t>連續的</a:t>
            </a:r>
            <a:r>
              <a:rPr lang="zh-TW" altLang="en-US" sz="2400" dirty="0"/>
              <a:t> </a:t>
            </a:r>
            <a:r>
              <a:rPr lang="en-US" altLang="zh-TW" sz="2400" dirty="0"/>
              <a:t>(continuous)</a:t>
            </a:r>
            <a:r>
              <a:rPr lang="zh-TW" altLang="en-US" sz="2400" dirty="0"/>
              <a:t>，在</a:t>
            </a:r>
            <a:r>
              <a:rPr lang="zh-TW" altLang="en-US" sz="2400" dirty="0" smtClean="0"/>
              <a:t>文獻中</a:t>
            </a:r>
            <a:r>
              <a:rPr lang="zh-TW" altLang="en-US" sz="2400" dirty="0"/>
              <a:t>，「數值屬性」與「連續屬性」這兩個名詞是可以互換的</a:t>
            </a:r>
            <a:r>
              <a:rPr lang="zh-TW" altLang="en-US" sz="2400" dirty="0" smtClean="0"/>
              <a:t>使用</a:t>
            </a:r>
            <a:endParaRPr lang="en-US" altLang="zh-TW" sz="2400" dirty="0" smtClean="0"/>
          </a:p>
          <a:p>
            <a:pPr lvl="1"/>
            <a:r>
              <a:rPr lang="zh-TW" altLang="en-US" sz="2099" dirty="0"/>
              <a:t>一個人的</a:t>
            </a:r>
            <a:r>
              <a:rPr lang="zh-TW" altLang="en-US" sz="2099" dirty="0" smtClean="0"/>
              <a:t>身高</a:t>
            </a:r>
            <a:r>
              <a:rPr lang="en-US" altLang="zh-TW" sz="2099" dirty="0" smtClean="0"/>
              <a:t>/</a:t>
            </a:r>
            <a:r>
              <a:rPr lang="zh-TW" altLang="en-US" sz="2099" dirty="0" smtClean="0"/>
              <a:t>體重</a:t>
            </a:r>
            <a:endParaRPr lang="en-US" altLang="zh-TW" sz="2099" dirty="0" smtClean="0"/>
          </a:p>
          <a:p>
            <a:pPr lvl="1"/>
            <a:r>
              <a:rPr lang="zh-TW" altLang="en-US" sz="2099" dirty="0"/>
              <a:t>比賽</a:t>
            </a:r>
            <a:r>
              <a:rPr lang="zh-TW" altLang="en-US" sz="2099" dirty="0" smtClean="0"/>
              <a:t>時間</a:t>
            </a:r>
            <a:endParaRPr lang="en-US" altLang="zh-TW" sz="2099" dirty="0" smtClean="0"/>
          </a:p>
          <a:p>
            <a:pPr lvl="1"/>
            <a:r>
              <a:rPr lang="zh-TW" altLang="en-US" sz="2099" dirty="0"/>
              <a:t>一片葉子的長度</a:t>
            </a:r>
            <a:endParaRPr lang="zh-TW" altLang="en-US" sz="2099" dirty="0"/>
          </a:p>
        </p:txBody>
      </p:sp>
    </p:spTree>
    <p:extLst>
      <p:ext uri="{BB962C8B-B14F-4D97-AF65-F5344CB8AC3E}">
        <p14:creationId xmlns:p14="http://schemas.microsoft.com/office/powerpoint/2010/main" val="240400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2.2 </a:t>
            </a:r>
            <a:r>
              <a:rPr lang="zh-TW" altLang="en-US" sz="3600" dirty="0" smtClean="0"/>
              <a:t>資料</a:t>
            </a:r>
            <a:r>
              <a:rPr lang="zh-TW" altLang="en-US" sz="3600" dirty="0"/>
              <a:t>的基本統計描述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集中趨勢量測開始 </a:t>
            </a:r>
            <a:r>
              <a:rPr lang="en-US" altLang="zh-TW" sz="2400" dirty="0"/>
              <a:t>( </a:t>
            </a:r>
            <a:r>
              <a:rPr lang="en-US" altLang="zh-TW" sz="2400" dirty="0" smtClean="0"/>
              <a:t>2.2.1</a:t>
            </a:r>
            <a:r>
              <a:rPr lang="zh-TW" altLang="en-US" sz="2400" dirty="0"/>
              <a:t>節 </a:t>
            </a:r>
            <a:r>
              <a:rPr lang="en-US" altLang="zh-TW" sz="2400" dirty="0"/>
              <a:t>)</a:t>
            </a:r>
            <a:r>
              <a:rPr lang="zh-TW" altLang="en-US" sz="2400" dirty="0"/>
              <a:t>，它量測資料分佈的中部或中心</a:t>
            </a:r>
            <a:r>
              <a:rPr lang="zh-TW" altLang="en-US" sz="2400" dirty="0" smtClean="0"/>
              <a:t>位置</a:t>
            </a:r>
            <a:endParaRPr lang="en-US" altLang="zh-TW" sz="2400" dirty="0" smtClean="0"/>
          </a:p>
          <a:p>
            <a:r>
              <a:rPr lang="zh-TW" altLang="en-US" sz="2400" dirty="0"/>
              <a:t>它代表給定一個</a:t>
            </a:r>
            <a:r>
              <a:rPr lang="zh-TW" altLang="en-US" sz="2400" dirty="0" smtClean="0"/>
              <a:t>屬性</a:t>
            </a:r>
            <a:r>
              <a:rPr lang="zh-TW" altLang="en-US" sz="2400" dirty="0"/>
              <a:t>，則它量測屬性的值絕大部分會落在哪裡</a:t>
            </a:r>
            <a:r>
              <a:rPr lang="zh-TW" altLang="en-US" sz="2400" dirty="0" smtClean="0"/>
              <a:t>？我們</a:t>
            </a:r>
            <a:r>
              <a:rPr lang="zh-TW" altLang="en-US" sz="2400" dirty="0"/>
              <a:t>特別介紹</a:t>
            </a:r>
            <a:r>
              <a:rPr lang="zh-TW" altLang="en-US" sz="2400" dirty="0" smtClean="0"/>
              <a:t>平均值 </a:t>
            </a:r>
            <a:r>
              <a:rPr lang="en-US" altLang="zh-TW" sz="2400" dirty="0"/>
              <a:t>(mean)</a:t>
            </a:r>
            <a:r>
              <a:rPr lang="zh-TW" altLang="en-US" sz="2400" dirty="0"/>
              <a:t>、中位數 </a:t>
            </a:r>
            <a:r>
              <a:rPr lang="en-US" altLang="zh-TW" sz="2400" dirty="0"/>
              <a:t>(median)</a:t>
            </a:r>
            <a:r>
              <a:rPr lang="zh-TW" altLang="en-US" sz="2400" dirty="0"/>
              <a:t>、眾數 </a:t>
            </a:r>
            <a:r>
              <a:rPr lang="en-US" altLang="zh-TW" sz="2400" dirty="0"/>
              <a:t>(mode) </a:t>
            </a:r>
            <a:r>
              <a:rPr lang="zh-TW" altLang="en-US" sz="2400" dirty="0"/>
              <a:t>和中列數 </a:t>
            </a:r>
            <a:r>
              <a:rPr lang="en-US" altLang="zh-TW" sz="2400" dirty="0"/>
              <a:t>(midrange)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 smtClean="0"/>
              <a:t>分散度量測資料它分散的程度為何</a:t>
            </a:r>
            <a:r>
              <a:rPr lang="en-US" altLang="zh-TW" sz="2400" dirty="0" smtClean="0"/>
              <a:t>?</a:t>
            </a:r>
            <a:r>
              <a:rPr lang="zh-TW" altLang="en-US" sz="2400" dirty="0"/>
              <a:t>最常見的分散程度量測包含全</a:t>
            </a:r>
            <a:r>
              <a:rPr lang="zh-TW" altLang="en-US" sz="2400" dirty="0" smtClean="0"/>
              <a:t>距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range)</a:t>
            </a:r>
            <a:r>
              <a:rPr lang="zh-TW" altLang="en-US" sz="2400" dirty="0"/>
              <a:t>、四分位數 </a:t>
            </a:r>
            <a:r>
              <a:rPr lang="en-US" altLang="zh-TW" sz="2400" dirty="0"/>
              <a:t>(quartiles)</a:t>
            </a:r>
            <a:r>
              <a:rPr lang="zh-TW" altLang="en-US" sz="2400" dirty="0"/>
              <a:t>、四分位間距 </a:t>
            </a:r>
            <a:r>
              <a:rPr lang="en-US" altLang="zh-TW" sz="2400" dirty="0"/>
              <a:t>(interquartile range)</a:t>
            </a:r>
            <a:r>
              <a:rPr lang="zh-TW" altLang="en-US" sz="2400" dirty="0"/>
              <a:t>、五數</a:t>
            </a:r>
            <a:r>
              <a:rPr lang="zh-TW" altLang="en-US" sz="2400" dirty="0" smtClean="0"/>
              <a:t>摘要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five number summary)</a:t>
            </a:r>
            <a:r>
              <a:rPr lang="zh-TW" altLang="en-US" sz="2400" dirty="0"/>
              <a:t>、盒形圖 </a:t>
            </a:r>
            <a:r>
              <a:rPr lang="en-US" altLang="zh-TW" sz="2400" dirty="0"/>
              <a:t>(boxplots)</a:t>
            </a:r>
            <a:r>
              <a:rPr lang="zh-TW" altLang="en-US" sz="2400" dirty="0"/>
              <a:t>、變異數 </a:t>
            </a:r>
            <a:r>
              <a:rPr lang="en-US" altLang="zh-TW" sz="2400" dirty="0"/>
              <a:t>(variance) </a:t>
            </a:r>
            <a:r>
              <a:rPr lang="zh-TW" altLang="en-US" sz="2400" dirty="0"/>
              <a:t>與標準</a:t>
            </a:r>
            <a:r>
              <a:rPr lang="zh-TW" altLang="en-US" sz="2400" dirty="0" smtClean="0"/>
              <a:t>差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standard deviation)</a:t>
            </a:r>
            <a:r>
              <a:rPr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5605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2.2.1 </a:t>
            </a:r>
            <a:r>
              <a:rPr lang="zh-TW" altLang="en-US" sz="3600" dirty="0"/>
              <a:t>測量資料的集中趨勢：平均值、中位數與眾數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量測資料集合的“中心＂最常見與有效的方法是 </a:t>
            </a:r>
            <a:r>
              <a:rPr lang="en-US" altLang="zh-TW" sz="2400" dirty="0"/>
              <a:t>( </a:t>
            </a:r>
            <a:r>
              <a:rPr lang="zh-TW" altLang="en-US" sz="2400" dirty="0"/>
              <a:t>算數 </a:t>
            </a:r>
            <a:r>
              <a:rPr lang="en-US" altLang="zh-TW" sz="2400" dirty="0"/>
              <a:t>) </a:t>
            </a:r>
            <a:r>
              <a:rPr lang="zh-TW" altLang="en-US" sz="2400" dirty="0"/>
              <a:t>平均值</a:t>
            </a:r>
            <a:r>
              <a:rPr lang="zh-TW" altLang="en-US" sz="2400" dirty="0" smtClean="0"/>
              <a:t>，令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1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2</a:t>
            </a:r>
            <a:r>
              <a:rPr lang="en-US" altLang="zh-TW" sz="2400" dirty="0"/>
              <a:t> ,…,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N</a:t>
            </a:r>
            <a:r>
              <a:rPr lang="en-US" altLang="zh-TW" sz="2400" dirty="0"/>
              <a:t> </a:t>
            </a:r>
            <a:r>
              <a:rPr lang="zh-TW" altLang="en-US" sz="2400" dirty="0"/>
              <a:t>為對某數值屬性</a:t>
            </a:r>
            <a:r>
              <a:rPr lang="en-US" altLang="zh-TW" sz="2400" dirty="0"/>
              <a:t>X ( </a:t>
            </a:r>
            <a:r>
              <a:rPr lang="zh-TW" altLang="en-US" sz="2400" dirty="0"/>
              <a:t>例如薪資 </a:t>
            </a:r>
            <a:r>
              <a:rPr lang="en-US" altLang="zh-TW" sz="2400" dirty="0"/>
              <a:t>) </a:t>
            </a:r>
            <a:r>
              <a:rPr lang="zh-TW" altLang="en-US" sz="2400" dirty="0"/>
              <a:t>的</a:t>
            </a:r>
            <a:r>
              <a:rPr lang="en-US" altLang="zh-TW" sz="2400" dirty="0"/>
              <a:t>N </a:t>
            </a:r>
            <a:r>
              <a:rPr lang="zh-TW" altLang="en-US" sz="2400" dirty="0"/>
              <a:t>個觀察值，這些</a:t>
            </a:r>
            <a:r>
              <a:rPr lang="zh-TW" altLang="en-US" sz="2400" dirty="0" smtClean="0"/>
              <a:t>數值</a:t>
            </a:r>
            <a:r>
              <a:rPr lang="zh-TW" altLang="en-US" sz="2400" dirty="0"/>
              <a:t>集合的平均值為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3573017"/>
            <a:ext cx="54673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27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範例</a:t>
            </a:r>
            <a:r>
              <a:rPr lang="en-US" altLang="zh-TW" sz="3600" dirty="0" smtClean="0"/>
              <a:t>2.6 </a:t>
            </a:r>
            <a:r>
              <a:rPr lang="zh-TW" altLang="en-US" sz="3600" dirty="0" smtClean="0"/>
              <a:t>平均值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假設我們有下列的「薪資」屬性的觀察值 </a:t>
                </a:r>
                <a:r>
                  <a:rPr lang="en-US" altLang="zh-TW" dirty="0"/>
                  <a:t>( </a:t>
                </a:r>
                <a:r>
                  <a:rPr lang="zh-TW" altLang="en-US" dirty="0"/>
                  <a:t>單位為千元 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，依</a:t>
                </a:r>
                <a:r>
                  <a:rPr lang="zh-TW" altLang="en-US" dirty="0" smtClean="0"/>
                  <a:t>遞增順序</a:t>
                </a:r>
                <a:r>
                  <a:rPr lang="zh-TW" altLang="en-US" dirty="0"/>
                  <a:t>顯示為：</a:t>
                </a:r>
                <a:r>
                  <a:rPr lang="en-US" altLang="zh-TW" dirty="0"/>
                  <a:t>30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36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47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50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52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52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56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60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63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70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70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110</a:t>
                </a:r>
                <a:r>
                  <a:rPr lang="zh-TW" altLang="en-US" dirty="0" smtClean="0"/>
                  <a:t>。使用</a:t>
                </a:r>
                <a:r>
                  <a:rPr lang="zh-TW" altLang="en-US" dirty="0"/>
                  <a:t>公式 </a:t>
                </a:r>
                <a:r>
                  <a:rPr lang="en-US" altLang="zh-TW" dirty="0"/>
                  <a:t>(2.1)</a:t>
                </a:r>
                <a:r>
                  <a:rPr lang="zh-TW" altLang="en-US" dirty="0"/>
                  <a:t>，我們</a:t>
                </a:r>
                <a:r>
                  <a:rPr lang="zh-TW" altLang="en-US" dirty="0" smtClean="0"/>
                  <a:t>有</a:t>
                </a:r>
                <a:endParaRPr lang="en-US" altLang="zh-TW" dirty="0" smtClean="0"/>
              </a:p>
              <a:p>
                <a:endParaRPr lang="en-US" altLang="zh-TW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30+36+47+50+52+52+56+60+63+70+70+110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12</m:t>
                          </m:r>
                        </m:den>
                      </m:f>
                      <m:r>
                        <a:rPr lang="en-US" altLang="zh-TW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696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12</m:t>
                          </m:r>
                        </m:den>
                      </m:f>
                      <m:r>
                        <a:rPr lang="en-US" altLang="zh-TW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58</m:t>
                      </m:r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/>
                  <a:t>因此，平均薪值為 </a:t>
                </a:r>
                <a:r>
                  <a:rPr lang="en-US" altLang="zh-TW" dirty="0"/>
                  <a:t>$58,000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3" t="-17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0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2.2.1 </a:t>
            </a:r>
            <a:r>
              <a:rPr lang="zh-TW" altLang="en-US" sz="3600" dirty="0"/>
              <a:t>測量資料的集中趨勢：平均值、中位數與眾數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有時，每一個</a:t>
            </a:r>
            <a:r>
              <a:rPr lang="en-US" altLang="zh-TW" sz="2400" dirty="0"/>
              <a:t>x</a:t>
            </a:r>
            <a:r>
              <a:rPr lang="en-US" altLang="zh-TW" sz="2400" baseline="-25000" dirty="0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值可以對應到一個權重值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r>
              <a:rPr lang="zh-TW" altLang="en-US" sz="2400" dirty="0"/>
              <a:t>，對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=1,…, N </a:t>
            </a:r>
            <a:r>
              <a:rPr lang="zh-TW" altLang="en-US" sz="2400" dirty="0"/>
              <a:t>，此權</a:t>
            </a:r>
            <a:r>
              <a:rPr lang="zh-TW" altLang="en-US" sz="2400" dirty="0" smtClean="0"/>
              <a:t>重值</a:t>
            </a:r>
            <a:r>
              <a:rPr lang="zh-TW" altLang="en-US" sz="2400" dirty="0"/>
              <a:t>反映出它所對應之值的重要性或出現</a:t>
            </a:r>
            <a:r>
              <a:rPr lang="zh-TW" altLang="en-US" sz="2400" dirty="0" smtClean="0"/>
              <a:t>頻率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/>
              <a:t>這稱為</a:t>
            </a:r>
            <a:r>
              <a:rPr lang="zh-TW" altLang="en-US" sz="2400" b="1" dirty="0"/>
              <a:t>加權式算術平均值 </a:t>
            </a:r>
            <a:r>
              <a:rPr lang="en-US" altLang="zh-TW" sz="2400" dirty="0"/>
              <a:t>(weighted arithmetic mean) </a:t>
            </a:r>
            <a:r>
              <a:rPr lang="zh-TW" altLang="en-US" sz="2400" dirty="0"/>
              <a:t>或</a:t>
            </a:r>
            <a:r>
              <a:rPr lang="zh-TW" altLang="en-US" sz="2400" b="1" dirty="0"/>
              <a:t>加權</a:t>
            </a:r>
            <a:r>
              <a:rPr lang="zh-TW" altLang="en-US" sz="2400" b="1" dirty="0" smtClean="0"/>
              <a:t>平均值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weighted average)</a:t>
            </a:r>
            <a:r>
              <a:rPr lang="zh-TW" altLang="en-US" sz="2400" dirty="0"/>
              <a:t>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493499"/>
            <a:ext cx="6135960" cy="139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809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2.2.1 </a:t>
            </a:r>
            <a:r>
              <a:rPr lang="zh-TW" altLang="en-US" sz="3200" dirty="0"/>
              <a:t>測量資料的集中趨勢：平均值、中位數與眾數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平均值</a:t>
            </a:r>
            <a:r>
              <a:rPr lang="zh-TW" altLang="en-US" sz="2400" dirty="0"/>
              <a:t>最大的問題，是它對於極端值 </a:t>
            </a:r>
            <a:r>
              <a:rPr lang="en-US" altLang="zh-TW" sz="2400" dirty="0"/>
              <a:t>( </a:t>
            </a:r>
            <a:r>
              <a:rPr lang="zh-TW" altLang="en-US" sz="2400" dirty="0"/>
              <a:t>例如離群值 </a:t>
            </a:r>
            <a:r>
              <a:rPr lang="en-US" altLang="zh-TW" sz="2400" dirty="0"/>
              <a:t>) </a:t>
            </a:r>
            <a:r>
              <a:rPr lang="zh-TW" altLang="en-US" sz="2400" dirty="0" smtClean="0"/>
              <a:t>十分敏感</a:t>
            </a:r>
            <a:r>
              <a:rPr lang="zh-TW" altLang="en-US" sz="2400" dirty="0"/>
              <a:t>，即便是極少數量的極端值便能汙染</a:t>
            </a:r>
            <a:r>
              <a:rPr lang="zh-TW" altLang="en-US" sz="2400" dirty="0" smtClean="0"/>
              <a:t>平均值</a:t>
            </a:r>
            <a:endParaRPr lang="en-US" altLang="zh-TW" sz="2400" dirty="0" smtClean="0"/>
          </a:p>
          <a:p>
            <a:r>
              <a:rPr lang="zh-TW" altLang="en-US" sz="2400" dirty="0"/>
              <a:t>抵銷少數極端值的影響，我們可以轉而使用</a:t>
            </a:r>
            <a:r>
              <a:rPr lang="zh-TW" altLang="en-US" sz="2400" b="1" dirty="0"/>
              <a:t>截尾平均值 </a:t>
            </a:r>
            <a:r>
              <a:rPr lang="en-US" altLang="zh-TW" sz="2400" dirty="0"/>
              <a:t>(trimmed mean)</a:t>
            </a:r>
            <a:r>
              <a:rPr lang="zh-TW" altLang="en-US" sz="2400" dirty="0" smtClean="0"/>
              <a:t>，截</a:t>
            </a:r>
            <a:r>
              <a:rPr lang="zh-TW" altLang="en-US" sz="2400" dirty="0"/>
              <a:t>尾平均值是先斬掉極高與極低的極端值之後再計算</a:t>
            </a:r>
            <a:r>
              <a:rPr lang="zh-TW" altLang="en-US" sz="2400" dirty="0" smtClean="0"/>
              <a:t>平均值</a:t>
            </a:r>
            <a:endParaRPr lang="en-US" altLang="zh-TW" sz="2400" dirty="0" smtClean="0"/>
          </a:p>
          <a:p>
            <a:r>
              <a:rPr lang="zh-TW" altLang="en-US" sz="2400" dirty="0"/>
              <a:t>中位數是排序過資料值集合的中間值，它是能將資料集較</a:t>
            </a:r>
            <a:r>
              <a:rPr lang="zh-TW" altLang="en-US" sz="2400" dirty="0" smtClean="0"/>
              <a:t>高的</a:t>
            </a:r>
            <a:r>
              <a:rPr lang="zh-TW" altLang="en-US" sz="2400" dirty="0"/>
              <a:t>一半與較低的一半平分的數值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對屬性</a:t>
            </a:r>
            <a:r>
              <a:rPr lang="en-US" altLang="zh-TW" sz="2400" dirty="0"/>
              <a:t>X </a:t>
            </a:r>
            <a:r>
              <a:rPr lang="zh-TW" altLang="en-US" sz="2400" dirty="0"/>
              <a:t>的</a:t>
            </a:r>
            <a:r>
              <a:rPr lang="en-US" altLang="zh-TW" sz="2400" dirty="0"/>
              <a:t>N </a:t>
            </a:r>
            <a:r>
              <a:rPr lang="zh-TW" altLang="en-US" sz="2400" dirty="0"/>
              <a:t>個數值</a:t>
            </a:r>
            <a:r>
              <a:rPr lang="zh-TW" altLang="en-US" sz="2400" dirty="0" smtClean="0"/>
              <a:t>是依</a:t>
            </a:r>
            <a:r>
              <a:rPr lang="zh-TW" altLang="en-US" sz="2400" dirty="0"/>
              <a:t>遞增順序排列，如果</a:t>
            </a:r>
            <a:r>
              <a:rPr lang="en-US" altLang="zh-TW" sz="2400" dirty="0"/>
              <a:t>N </a:t>
            </a:r>
            <a:r>
              <a:rPr lang="zh-TW" altLang="en-US" sz="2400" dirty="0"/>
              <a:t>是奇數，則中位數是該排序過集合的中間值，</a:t>
            </a:r>
            <a:r>
              <a:rPr lang="zh-TW" altLang="en-US" sz="2400" dirty="0" smtClean="0"/>
              <a:t>如果</a:t>
            </a:r>
            <a:r>
              <a:rPr lang="en-US" altLang="zh-TW" sz="2400" dirty="0"/>
              <a:t>N </a:t>
            </a:r>
            <a:r>
              <a:rPr lang="zh-TW" altLang="en-US" sz="2400" dirty="0"/>
              <a:t>是偶數，則它的中位數不是唯一，它是排序過集合</a:t>
            </a:r>
            <a:r>
              <a:rPr lang="en-US" altLang="zh-TW" sz="2400" dirty="0"/>
              <a:t>X </a:t>
            </a:r>
            <a:r>
              <a:rPr lang="zh-TW" altLang="en-US" sz="2400" dirty="0"/>
              <a:t>中最中間的</a:t>
            </a:r>
            <a:r>
              <a:rPr lang="zh-TW" altLang="en-US" sz="2400" dirty="0" smtClean="0"/>
              <a:t>兩個</a:t>
            </a:r>
            <a:r>
              <a:rPr lang="zh-TW" altLang="en-US" sz="2400" dirty="0"/>
              <a:t>數值，如果</a:t>
            </a:r>
            <a:r>
              <a:rPr lang="en-US" altLang="zh-TW" sz="2400" dirty="0"/>
              <a:t>X </a:t>
            </a:r>
            <a:r>
              <a:rPr lang="zh-TW" altLang="en-US" sz="2400" dirty="0"/>
              <a:t>是數值屬性，按照慣例，中位數為它最中間兩個數值的</a:t>
            </a:r>
            <a:r>
              <a:rPr lang="zh-TW" altLang="en-US" sz="2400" dirty="0" smtClean="0"/>
              <a:t>平均值</a:t>
            </a:r>
            <a:r>
              <a:rPr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1727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/>
              <a:t>2.7 </a:t>
            </a:r>
            <a:r>
              <a:rPr lang="zh-TW" altLang="en-US" sz="3600" dirty="0"/>
              <a:t>中位數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範例</a:t>
            </a:r>
            <a:r>
              <a:rPr lang="en-US" altLang="zh-TW" sz="2400" dirty="0"/>
              <a:t>2.6 </a:t>
            </a:r>
            <a:r>
              <a:rPr lang="zh-TW" altLang="en-US" sz="2400" dirty="0"/>
              <a:t>中資料的中位數，該資料集已經按照遞增</a:t>
            </a:r>
            <a:r>
              <a:rPr lang="zh-TW" altLang="en-US" sz="2400" dirty="0" smtClean="0"/>
              <a:t>順序</a:t>
            </a:r>
            <a:r>
              <a:rPr lang="zh-TW" altLang="en-US" sz="2400" dirty="0"/>
              <a:t>排列，共有偶數個觀察值 </a:t>
            </a:r>
            <a:r>
              <a:rPr lang="en-US" altLang="zh-TW" sz="2400" dirty="0"/>
              <a:t>( </a:t>
            </a:r>
            <a:r>
              <a:rPr lang="zh-TW" altLang="en-US" sz="2400" dirty="0"/>
              <a:t>有</a:t>
            </a:r>
            <a:r>
              <a:rPr lang="en-US" altLang="zh-TW" sz="2400" dirty="0"/>
              <a:t>12 </a:t>
            </a:r>
            <a:r>
              <a:rPr lang="zh-TW" altLang="en-US" sz="2400" dirty="0"/>
              <a:t>個 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資料集中最中間兩個數值</a:t>
            </a:r>
            <a:r>
              <a:rPr lang="en-US" altLang="zh-TW" sz="2400" dirty="0"/>
              <a:t>52 </a:t>
            </a:r>
            <a:r>
              <a:rPr lang="zh-TW" altLang="en-US" sz="2400" dirty="0"/>
              <a:t>與</a:t>
            </a:r>
            <a:r>
              <a:rPr lang="en-US" altLang="zh-TW" sz="2400" dirty="0" smtClean="0"/>
              <a:t>56</a:t>
            </a:r>
          </a:p>
          <a:p>
            <a:r>
              <a:rPr lang="zh-TW" altLang="en-US" sz="2400" dirty="0"/>
              <a:t>這兩個最</a:t>
            </a:r>
            <a:r>
              <a:rPr lang="zh-TW" altLang="en-US" sz="2400" dirty="0" smtClean="0"/>
              <a:t>中間</a:t>
            </a:r>
            <a:r>
              <a:rPr lang="zh-TW" altLang="en-US" sz="2400" dirty="0"/>
              <a:t>數值的平均值為中位數，亦即</a:t>
            </a:r>
            <a:r>
              <a:rPr lang="en-US" altLang="zh-TW" sz="2400" dirty="0"/>
              <a:t>(52 + 56) / 2 =108/ 2 = 54 </a:t>
            </a:r>
            <a:r>
              <a:rPr lang="zh-TW" altLang="en-US" sz="2400" dirty="0"/>
              <a:t>，所以，它的</a:t>
            </a:r>
            <a:r>
              <a:rPr lang="zh-TW" altLang="en-US" sz="2400" dirty="0" smtClean="0"/>
              <a:t>中位數</a:t>
            </a:r>
            <a:r>
              <a:rPr lang="zh-TW" altLang="en-US" sz="2400" dirty="0"/>
              <a:t>為 </a:t>
            </a:r>
            <a:r>
              <a:rPr lang="en-US" altLang="zh-TW" sz="2400" dirty="0"/>
              <a:t>$54,000</a:t>
            </a:r>
            <a:r>
              <a:rPr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6826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2.2.1 </a:t>
            </a:r>
            <a:r>
              <a:rPr lang="zh-TW" altLang="en-US" sz="3200" dirty="0"/>
              <a:t>測量資料的集中趨勢：平均值、中位數與眾數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當觀測值的數量極大時，計算中位數的成本是很昂貴</a:t>
            </a:r>
            <a:r>
              <a:rPr lang="zh-TW" altLang="en-US" sz="2400" dirty="0" smtClean="0"/>
              <a:t>的</a:t>
            </a:r>
            <a:endParaRPr lang="en-US" altLang="zh-TW" sz="2400" dirty="0" smtClean="0"/>
          </a:p>
          <a:p>
            <a:r>
              <a:rPr lang="zh-TW" altLang="en-US" sz="2400" dirty="0" smtClean="0"/>
              <a:t>對於數值</a:t>
            </a:r>
            <a:r>
              <a:rPr lang="zh-TW" altLang="en-US" sz="2400" dirty="0"/>
              <a:t>屬性</a:t>
            </a:r>
            <a:r>
              <a:rPr lang="zh-TW" altLang="en-US" sz="2400" dirty="0" smtClean="0"/>
              <a:t>，</a:t>
            </a:r>
            <a:r>
              <a:rPr lang="zh-TW" altLang="en-US" sz="2400" dirty="0"/>
              <a:t>我們可以使用下述的內插 </a:t>
            </a:r>
            <a:r>
              <a:rPr lang="en-US" altLang="zh-TW" sz="2400" dirty="0"/>
              <a:t>(interpolation) </a:t>
            </a:r>
            <a:r>
              <a:rPr lang="zh-TW" altLang="en-US" sz="2400" dirty="0"/>
              <a:t>公式來</a:t>
            </a:r>
            <a:r>
              <a:rPr lang="zh-TW" altLang="en-US" sz="2400" dirty="0" smtClean="0"/>
              <a:t>近似</a:t>
            </a:r>
            <a:r>
              <a:rPr lang="zh-TW" altLang="en-US" sz="2400" dirty="0"/>
              <a:t>整個資料集的中位數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4" y="3345930"/>
            <a:ext cx="57816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4653137"/>
            <a:ext cx="798195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前言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直接</a:t>
            </a:r>
            <a:r>
              <a:rPr lang="zh-TW" altLang="en-US" sz="2400" dirty="0"/>
              <a:t>跳躍至探勘資料中的寶藏，雖然是很誘惑人的，但首先，你</a:t>
            </a:r>
            <a:r>
              <a:rPr lang="zh-TW" altLang="en-US" sz="2400" dirty="0" smtClean="0"/>
              <a:t>必須先</a:t>
            </a:r>
            <a:r>
              <a:rPr lang="zh-TW" altLang="en-US" sz="2400" dirty="0"/>
              <a:t>將資料準備就緒，這包含仔細審視資料與屬性值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真實世界的</a:t>
            </a:r>
            <a:r>
              <a:rPr lang="zh-TW" altLang="en-US" sz="2400" dirty="0" smtClean="0"/>
              <a:t>資料</a:t>
            </a:r>
            <a:r>
              <a:rPr lang="zh-TW" altLang="en-US" sz="2400" dirty="0"/>
              <a:t>通常都是充滿雜訊，而且是體積龐大</a:t>
            </a:r>
            <a:r>
              <a:rPr lang="zh-TW" altLang="en-US" sz="2400" dirty="0" smtClean="0"/>
              <a:t>的</a:t>
            </a:r>
            <a:r>
              <a:rPr lang="en-US" altLang="zh-TW" sz="2400" dirty="0"/>
              <a:t>( </a:t>
            </a:r>
            <a:r>
              <a:rPr lang="zh-TW" altLang="en-US" sz="2400" dirty="0"/>
              <a:t>通常是數</a:t>
            </a:r>
            <a:r>
              <a:rPr lang="en-US" altLang="zh-TW" sz="2400" dirty="0"/>
              <a:t>gigabytes</a:t>
            </a:r>
            <a:r>
              <a:rPr lang="zh-TW" altLang="en-US" sz="2400" dirty="0"/>
              <a:t>，甚至</a:t>
            </a:r>
            <a:r>
              <a:rPr lang="zh-TW" altLang="en-US" sz="2400" dirty="0" smtClean="0"/>
              <a:t>更多 </a:t>
            </a:r>
            <a:r>
              <a:rPr lang="en-US" altLang="zh-TW" sz="2400" dirty="0"/>
              <a:t>)</a:t>
            </a:r>
            <a:r>
              <a:rPr lang="zh-TW" altLang="en-US" sz="2400" dirty="0"/>
              <a:t>，同時可能混雜不同異質的資料來源組合而成，本章便是介紹關於</a:t>
            </a:r>
            <a:r>
              <a:rPr lang="zh-TW" altLang="en-US" sz="2400" dirty="0" smtClean="0"/>
              <a:t>如何</a:t>
            </a:r>
            <a:r>
              <a:rPr lang="zh-TW" altLang="en-US" sz="2400" dirty="0"/>
              <a:t>熟悉你的資料之方法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 smtClean="0"/>
              <a:t>有關於</a:t>
            </a:r>
            <a:r>
              <a:rPr lang="zh-TW" altLang="en-US" sz="2400" dirty="0"/>
              <a:t>資料的知識，對於後續的資料</a:t>
            </a:r>
            <a:r>
              <a:rPr lang="zh-TW" altLang="en-US" sz="2400" dirty="0" smtClean="0"/>
              <a:t>前處理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preprocessing) </a:t>
            </a:r>
            <a:r>
              <a:rPr lang="zh-TW" altLang="en-US" sz="2400" dirty="0"/>
              <a:t>步驟是非常有用的</a:t>
            </a:r>
          </a:p>
        </p:txBody>
      </p:sp>
    </p:spTree>
    <p:extLst>
      <p:ext uri="{BB962C8B-B14F-4D97-AF65-F5344CB8AC3E}">
        <p14:creationId xmlns:p14="http://schemas.microsoft.com/office/powerpoint/2010/main" val="7048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13608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2.2.1 </a:t>
            </a:r>
            <a:r>
              <a:rPr lang="zh-TW" altLang="en-US" sz="2800" dirty="0"/>
              <a:t>測量資料的集中趨勢：平均值、中位數與眾數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zh-TW" altLang="en-US" sz="2800" dirty="0"/>
              <a:t>範例</a:t>
            </a:r>
            <a:r>
              <a:rPr lang="en-US" altLang="zh-TW" sz="2800" dirty="0"/>
              <a:t>2.8 </a:t>
            </a:r>
            <a:r>
              <a:rPr lang="zh-TW" altLang="en-US" sz="2800" dirty="0"/>
              <a:t>眾數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眾數</a:t>
            </a:r>
            <a:r>
              <a:rPr lang="zh-TW" altLang="en-US" sz="2400" dirty="0"/>
              <a:t> </a:t>
            </a:r>
            <a:r>
              <a:rPr lang="en-US" altLang="zh-TW" sz="2400" dirty="0"/>
              <a:t>(mode) </a:t>
            </a:r>
            <a:r>
              <a:rPr lang="zh-TW" altLang="en-US" sz="2400" dirty="0"/>
              <a:t>是另一種資料集中趨勢的量測法，資料集的眾數是</a:t>
            </a:r>
            <a:r>
              <a:rPr lang="zh-TW" altLang="en-US" sz="2400" dirty="0" smtClean="0"/>
              <a:t>在此集合</a:t>
            </a:r>
            <a:r>
              <a:rPr lang="zh-TW" altLang="en-US" sz="2400" dirty="0"/>
              <a:t>中出現最頻繁的</a:t>
            </a:r>
            <a:r>
              <a:rPr lang="zh-TW" altLang="en-US" sz="2400" dirty="0" smtClean="0"/>
              <a:t>值</a:t>
            </a:r>
            <a:endParaRPr lang="en-US" altLang="zh-TW" sz="2400" dirty="0" smtClean="0"/>
          </a:p>
          <a:p>
            <a:r>
              <a:rPr lang="zh-TW" altLang="en-US" sz="2400" dirty="0"/>
              <a:t>對於定性與定量屬性都可以決定眾</a:t>
            </a:r>
            <a:r>
              <a:rPr lang="zh-TW" altLang="en-US" sz="2400" dirty="0" smtClean="0"/>
              <a:t>數</a:t>
            </a:r>
            <a:endParaRPr lang="en-US" altLang="zh-TW" sz="2400" dirty="0" smtClean="0"/>
          </a:p>
          <a:p>
            <a:r>
              <a:rPr lang="zh-TW" altLang="en-US" sz="2400" dirty="0"/>
              <a:t>眾數可能不只一個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 smtClean="0"/>
              <a:t>具有一個</a:t>
            </a:r>
            <a:r>
              <a:rPr lang="zh-TW" altLang="en-US" sz="2400" dirty="0"/>
              <a:t>、兩個與三個眾數的資料集分別稱為</a:t>
            </a:r>
            <a:r>
              <a:rPr lang="zh-TW" altLang="en-US" sz="2400" b="1" dirty="0"/>
              <a:t>單峰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unimodal</a:t>
            </a:r>
            <a:r>
              <a:rPr lang="en-US" altLang="zh-TW" sz="2400" dirty="0"/>
              <a:t>)</a:t>
            </a:r>
            <a:r>
              <a:rPr lang="zh-TW" altLang="en-US" sz="2400" dirty="0"/>
              <a:t>、</a:t>
            </a:r>
            <a:r>
              <a:rPr lang="zh-TW" altLang="en-US" sz="2400" b="1" dirty="0"/>
              <a:t>雙峰</a:t>
            </a:r>
            <a:r>
              <a:rPr lang="zh-TW" altLang="en-US" sz="2400" dirty="0"/>
              <a:t> </a:t>
            </a:r>
            <a:r>
              <a:rPr lang="en-US" altLang="zh-TW" sz="2400" dirty="0"/>
              <a:t>(bimodal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和</a:t>
            </a:r>
            <a:r>
              <a:rPr lang="zh-TW" altLang="en-US" sz="2400" b="1" dirty="0"/>
              <a:t>三峰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trimodal</a:t>
            </a:r>
            <a:r>
              <a:rPr lang="en-US" altLang="zh-TW" sz="2400" dirty="0"/>
              <a:t>)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 smtClean="0"/>
              <a:t>一般而言</a:t>
            </a:r>
            <a:r>
              <a:rPr lang="zh-TW" altLang="en-US" sz="2400" dirty="0"/>
              <a:t>，具有兩個或更多眾數的資料集稱為</a:t>
            </a:r>
            <a:r>
              <a:rPr lang="zh-TW" altLang="en-US" sz="2400" b="1" dirty="0"/>
              <a:t>多</a:t>
            </a:r>
            <a:r>
              <a:rPr lang="zh-TW" altLang="en-US" sz="2400" b="1" dirty="0" smtClean="0"/>
              <a:t>峰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multimodal)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範例</a:t>
            </a:r>
            <a:r>
              <a:rPr lang="en-US" altLang="zh-TW" sz="2400" dirty="0"/>
              <a:t>2.6 </a:t>
            </a:r>
            <a:r>
              <a:rPr lang="zh-TW" altLang="en-US" sz="2400" dirty="0"/>
              <a:t>中的資料集是雙峰的，它共有兩個眾數，分別為 </a:t>
            </a:r>
            <a:r>
              <a:rPr lang="en-US" altLang="zh-TW" sz="2400" dirty="0"/>
              <a:t>$</a:t>
            </a:r>
            <a:r>
              <a:rPr lang="en-US" altLang="zh-TW" sz="2400" dirty="0" smtClean="0"/>
              <a:t>52,000</a:t>
            </a:r>
            <a:r>
              <a:rPr lang="zh-TW" altLang="en-US" sz="2400" dirty="0" smtClean="0"/>
              <a:t>與 </a:t>
            </a:r>
            <a:r>
              <a:rPr lang="en-US" altLang="zh-TW" sz="2400" dirty="0"/>
              <a:t>$70,000</a:t>
            </a:r>
            <a:r>
              <a:rPr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416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2.2.1 </a:t>
            </a:r>
            <a:r>
              <a:rPr lang="zh-TW" altLang="en-US" sz="3200" dirty="0"/>
              <a:t>測量資料的集中趨勢：平均值、中位數與眾數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對於適度偏斜 </a:t>
            </a:r>
            <a:r>
              <a:rPr lang="en-US" altLang="zh-TW" sz="2400" dirty="0"/>
              <a:t>( </a:t>
            </a:r>
            <a:r>
              <a:rPr lang="zh-TW" altLang="en-US" sz="2400" dirty="0"/>
              <a:t>非對稱 </a:t>
            </a:r>
            <a:r>
              <a:rPr lang="en-US" altLang="zh-TW" sz="2400" dirty="0"/>
              <a:t>) </a:t>
            </a:r>
            <a:r>
              <a:rPr lang="zh-TW" altLang="en-US" sz="2400" dirty="0"/>
              <a:t>的單峰數值資料，依據經驗我們得到</a:t>
            </a:r>
            <a:r>
              <a:rPr lang="zh-TW" altLang="en-US" sz="2400" dirty="0" smtClean="0"/>
              <a:t>下面的關係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b="1" dirty="0"/>
              <a:t>中列數</a:t>
            </a:r>
            <a:r>
              <a:rPr lang="zh-TW" altLang="en-US" sz="2400" dirty="0"/>
              <a:t> </a:t>
            </a:r>
            <a:r>
              <a:rPr lang="en-US" altLang="zh-TW" sz="2400" dirty="0"/>
              <a:t>(midrange) </a:t>
            </a:r>
            <a:r>
              <a:rPr lang="zh-TW" altLang="en-US" sz="2400" dirty="0"/>
              <a:t>也可以用來估計數值資料集的集中趨勢，它是</a:t>
            </a:r>
            <a:r>
              <a:rPr lang="zh-TW" altLang="en-US" sz="2400" dirty="0" smtClean="0"/>
              <a:t>資料集中</a:t>
            </a:r>
            <a:r>
              <a:rPr lang="zh-TW" altLang="en-US" sz="2400" dirty="0"/>
              <a:t>最大值與最小值的</a:t>
            </a:r>
            <a:r>
              <a:rPr lang="zh-TW" altLang="en-US" sz="2400" dirty="0" smtClean="0"/>
              <a:t>平均值</a:t>
            </a:r>
            <a:endParaRPr lang="en-US" altLang="zh-TW" sz="2400" dirty="0" smtClean="0"/>
          </a:p>
          <a:p>
            <a:r>
              <a:rPr lang="zh-TW" altLang="en-US" sz="2400" b="1" dirty="0" smtClean="0"/>
              <a:t>對稱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(symmetric) </a:t>
            </a:r>
            <a:r>
              <a:rPr lang="zh-TW" altLang="en-US" sz="2400" dirty="0"/>
              <a:t>的資料分佈之單峰頻率曲線，</a:t>
            </a:r>
            <a:r>
              <a:rPr lang="zh-TW" altLang="en-US" sz="2400" dirty="0" smtClean="0"/>
              <a:t>平均值</a:t>
            </a:r>
            <a:r>
              <a:rPr lang="zh-TW" altLang="en-US" sz="2400" dirty="0"/>
              <a:t>、中位數與眾數皆在相同的中心</a:t>
            </a:r>
            <a:r>
              <a:rPr lang="zh-TW" altLang="en-US" sz="2400" dirty="0" smtClean="0"/>
              <a:t>值</a:t>
            </a:r>
            <a:endParaRPr lang="en-US" altLang="zh-TW" sz="2400" dirty="0" smtClean="0"/>
          </a:p>
          <a:p>
            <a:r>
              <a:rPr lang="zh-TW" altLang="en-US" sz="2400" b="1" dirty="0"/>
              <a:t>正偏</a:t>
            </a:r>
            <a:r>
              <a:rPr lang="zh-TW" altLang="en-US" sz="2400" b="1" dirty="0" smtClean="0"/>
              <a:t>斜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positively skewed)</a:t>
            </a:r>
            <a:r>
              <a:rPr lang="zh-TW" altLang="en-US" sz="2400" dirty="0"/>
              <a:t>，亦即眾數值小於</a:t>
            </a:r>
            <a:r>
              <a:rPr lang="zh-TW" altLang="en-US" sz="2400" dirty="0" smtClean="0"/>
              <a:t>中位數</a:t>
            </a:r>
            <a:endParaRPr lang="en-US" altLang="zh-TW" sz="2400" dirty="0" smtClean="0"/>
          </a:p>
          <a:p>
            <a:r>
              <a:rPr lang="zh-TW" altLang="en-US" sz="2400" b="1" dirty="0" smtClean="0"/>
              <a:t>負偏</a:t>
            </a:r>
            <a:r>
              <a:rPr lang="zh-TW" altLang="en-US" sz="2400" b="1" dirty="0"/>
              <a:t>斜</a:t>
            </a:r>
            <a:r>
              <a:rPr lang="zh-TW" altLang="en-US" sz="2400" dirty="0"/>
              <a:t> </a:t>
            </a:r>
            <a:r>
              <a:rPr lang="en-US" altLang="zh-TW" sz="2400" dirty="0"/>
              <a:t>(negatively skewed)</a:t>
            </a:r>
            <a:r>
              <a:rPr lang="zh-TW" altLang="en-US" sz="2400" dirty="0"/>
              <a:t>，亦即眾數值大於中位數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204864"/>
            <a:ext cx="6040710" cy="47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441150"/>
            <a:ext cx="7762875" cy="273367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52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2.2.2 </a:t>
            </a:r>
            <a:r>
              <a:rPr lang="zh-TW" altLang="en-US" sz="2400" dirty="0"/>
              <a:t>測量資料的分散程度：全距、四分位數、變異數、標準差與四分位間距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zh-TW" altLang="en-US" sz="2400" dirty="0"/>
              <a:t>全距、四分位數與四分位間距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令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1</a:t>
            </a:r>
            <a:r>
              <a:rPr lang="en-US" altLang="zh-TW" sz="2400" dirty="0"/>
              <a:t>, 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2</a:t>
            </a:r>
            <a:r>
              <a:rPr lang="en-US" altLang="zh-TW" sz="2400" dirty="0"/>
              <a:t> ,…, 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N</a:t>
            </a:r>
            <a:r>
              <a:rPr lang="en-US" altLang="zh-TW" sz="2400" i="1" dirty="0"/>
              <a:t> </a:t>
            </a:r>
            <a:r>
              <a:rPr lang="zh-TW" altLang="en-US" sz="2400" dirty="0"/>
              <a:t>為對某數值屬性</a:t>
            </a:r>
            <a:r>
              <a:rPr lang="en-US" altLang="zh-TW" sz="2400" i="1" dirty="0"/>
              <a:t>X </a:t>
            </a:r>
            <a:r>
              <a:rPr lang="zh-TW" altLang="en-US" sz="2400" dirty="0"/>
              <a:t>的</a:t>
            </a:r>
            <a:r>
              <a:rPr lang="en-US" altLang="zh-TW" sz="2400" i="1" dirty="0"/>
              <a:t>N </a:t>
            </a:r>
            <a:r>
              <a:rPr lang="zh-TW" altLang="en-US" sz="2400" dirty="0"/>
              <a:t>個觀察值，此資料集的</a:t>
            </a:r>
            <a:r>
              <a:rPr lang="zh-TW" altLang="en-US" sz="2400" b="1" dirty="0"/>
              <a:t>全</a:t>
            </a:r>
            <a:r>
              <a:rPr lang="zh-TW" altLang="en-US" sz="2400" b="1" dirty="0" smtClean="0"/>
              <a:t>距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range) </a:t>
            </a:r>
            <a:r>
              <a:rPr lang="zh-TW" altLang="en-US" sz="2400" dirty="0"/>
              <a:t>為它的最大值 </a:t>
            </a:r>
            <a:r>
              <a:rPr lang="en-US" altLang="zh-TW" sz="2400" dirty="0"/>
              <a:t>(max()) </a:t>
            </a:r>
            <a:r>
              <a:rPr lang="zh-TW" altLang="en-US" sz="2400" dirty="0"/>
              <a:t>與最小值 </a:t>
            </a:r>
            <a:r>
              <a:rPr lang="en-US" altLang="zh-TW" sz="2400" dirty="0"/>
              <a:t>(min()) </a:t>
            </a:r>
            <a:r>
              <a:rPr lang="zh-TW" altLang="en-US" sz="2400" dirty="0"/>
              <a:t>之間的差距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b="1" dirty="0"/>
              <a:t>分位數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quantiles</a:t>
            </a:r>
            <a:r>
              <a:rPr lang="en-US" altLang="zh-TW" sz="2400" dirty="0"/>
              <a:t>)</a:t>
            </a:r>
            <a:r>
              <a:rPr lang="zh-TW" altLang="en-US" sz="2400" dirty="0"/>
              <a:t>，分位數是從資料分佈上每隔固定區間上</a:t>
            </a:r>
            <a:r>
              <a:rPr lang="zh-TW" altLang="en-US" sz="2400" dirty="0" smtClean="0"/>
              <a:t>取出的</a:t>
            </a:r>
            <a:r>
              <a:rPr lang="zh-TW" altLang="en-US" sz="2400" dirty="0"/>
              <a:t>點，它能將資料集合切割成大小基本相等的相連</a:t>
            </a:r>
            <a:r>
              <a:rPr lang="zh-TW" altLang="en-US" sz="2400" dirty="0" smtClean="0"/>
              <a:t>集合</a:t>
            </a:r>
            <a:endParaRPr lang="en-US" altLang="zh-TW" sz="2400" dirty="0" smtClean="0"/>
          </a:p>
          <a:p>
            <a:r>
              <a:rPr lang="zh-TW" altLang="en-US" sz="2400" dirty="0"/>
              <a:t>對於給定</a:t>
            </a:r>
            <a:r>
              <a:rPr lang="zh-TW" altLang="en-US" sz="2400" dirty="0" smtClean="0"/>
              <a:t>資料</a:t>
            </a:r>
            <a:r>
              <a:rPr lang="zh-TW" altLang="en-US" sz="2400" dirty="0"/>
              <a:t>分佈的第</a:t>
            </a:r>
            <a:r>
              <a:rPr lang="en-US" altLang="zh-TW" sz="2400" dirty="0"/>
              <a:t>k </a:t>
            </a:r>
            <a:r>
              <a:rPr lang="zh-TW" altLang="en-US" sz="2400" dirty="0"/>
              <a:t>個</a:t>
            </a:r>
            <a:r>
              <a:rPr lang="en-US" altLang="zh-TW" sz="2400" dirty="0"/>
              <a:t>q-</a:t>
            </a:r>
            <a:r>
              <a:rPr lang="zh-TW" altLang="en-US" sz="2400" dirty="0"/>
              <a:t>分位數</a:t>
            </a:r>
            <a:r>
              <a:rPr lang="en-US" altLang="zh-TW" sz="2400" dirty="0"/>
              <a:t>x</a:t>
            </a:r>
            <a:r>
              <a:rPr lang="zh-TW" altLang="en-US" sz="2400" dirty="0"/>
              <a:t>，該資料集中至多有</a:t>
            </a:r>
            <a:r>
              <a:rPr lang="en-US" altLang="zh-TW" sz="2400" dirty="0"/>
              <a:t>k / q </a:t>
            </a:r>
            <a:r>
              <a:rPr lang="zh-TW" altLang="en-US" sz="2400" dirty="0"/>
              <a:t>個資料值是小於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，以及至多有</a:t>
            </a:r>
            <a:r>
              <a:rPr lang="en-US" altLang="zh-TW" sz="2400" dirty="0"/>
              <a:t>(q − k) / q </a:t>
            </a:r>
            <a:r>
              <a:rPr lang="zh-TW" altLang="en-US" sz="2400" dirty="0"/>
              <a:t>個資料值是大於</a:t>
            </a:r>
            <a:r>
              <a:rPr lang="en-US" altLang="zh-TW" sz="2400" dirty="0"/>
              <a:t>x </a:t>
            </a:r>
            <a:r>
              <a:rPr lang="zh-TW" altLang="en-US" sz="2400" dirty="0"/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257143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全距、四分位數與四分位間距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4-</a:t>
            </a:r>
            <a:r>
              <a:rPr lang="zh-TW" altLang="en-US" sz="2400" dirty="0"/>
              <a:t>分位數是三個資料點，使得</a:t>
            </a:r>
            <a:r>
              <a:rPr lang="zh-TW" altLang="en-US" sz="2400" dirty="0" smtClean="0"/>
              <a:t>能將</a:t>
            </a:r>
            <a:r>
              <a:rPr lang="zh-TW" altLang="en-US" sz="2400" dirty="0"/>
              <a:t>資料分佈切割成四個大小相等的部分，而每一個部分表示資料分佈的</a:t>
            </a:r>
            <a:r>
              <a:rPr lang="zh-TW" altLang="en-US" sz="2400" dirty="0" smtClean="0"/>
              <a:t>四分之一</a:t>
            </a:r>
            <a:r>
              <a:rPr lang="zh-TW" altLang="en-US" sz="2400" dirty="0"/>
              <a:t>，我們通常稱之為</a:t>
            </a:r>
            <a:r>
              <a:rPr lang="zh-TW" altLang="en-US" sz="2400" b="1" dirty="0"/>
              <a:t>四分位數 </a:t>
            </a:r>
            <a:r>
              <a:rPr lang="en-US" altLang="zh-TW" sz="2400" b="1" dirty="0"/>
              <a:t>(quartile)</a:t>
            </a:r>
            <a:endParaRPr lang="zh-TW" altLang="en-US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982911"/>
            <a:ext cx="8115300" cy="337185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6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全距、四分位數與四分位間距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四分位數能指示出資料分佈的中心、分散度與形狀等</a:t>
            </a:r>
            <a:r>
              <a:rPr lang="zh-TW" altLang="en-US" sz="2400" dirty="0" smtClean="0"/>
              <a:t>資訊</a:t>
            </a:r>
            <a:endParaRPr lang="en-US" altLang="zh-TW" sz="2400" dirty="0" smtClean="0"/>
          </a:p>
          <a:p>
            <a:r>
              <a:rPr lang="zh-TW" altLang="en-US" sz="2400" dirty="0"/>
              <a:t>第一個</a:t>
            </a:r>
            <a:r>
              <a:rPr lang="zh-TW" altLang="en-US" sz="2400" dirty="0" smtClean="0"/>
              <a:t>四分</a:t>
            </a:r>
            <a:r>
              <a:rPr lang="zh-TW" altLang="en-US" sz="2400" dirty="0"/>
              <a:t>位數標記為</a:t>
            </a:r>
            <a:r>
              <a:rPr lang="en-US" altLang="zh-TW" sz="2400" i="1" dirty="0" err="1"/>
              <a:t>Q</a:t>
            </a:r>
            <a:r>
              <a:rPr lang="en-US" altLang="zh-TW" sz="2400" baseline="-25000" dirty="0" err="1"/>
              <a:t>1</a:t>
            </a:r>
            <a:r>
              <a:rPr lang="zh-TW" altLang="en-US" sz="2400" dirty="0" smtClean="0"/>
              <a:t>，</a:t>
            </a:r>
            <a:r>
              <a:rPr lang="zh-TW" altLang="en-US" sz="2400" dirty="0"/>
              <a:t>斬掉資料集中最低的</a:t>
            </a:r>
            <a:r>
              <a:rPr lang="en-US" altLang="zh-TW" sz="2400" dirty="0"/>
              <a:t>25</a:t>
            </a:r>
            <a:r>
              <a:rPr lang="en-US" altLang="zh-TW" sz="2400" dirty="0" smtClean="0"/>
              <a:t>%</a:t>
            </a:r>
            <a:r>
              <a:rPr lang="zh-TW" altLang="en-US" sz="2400" dirty="0" smtClean="0"/>
              <a:t>資料</a:t>
            </a:r>
            <a:endParaRPr lang="en-US" altLang="zh-TW" sz="2400" dirty="0" smtClean="0"/>
          </a:p>
          <a:p>
            <a:r>
              <a:rPr lang="zh-TW" altLang="en-US" sz="2400" dirty="0"/>
              <a:t>第三個四分位數標記為</a:t>
            </a:r>
            <a:r>
              <a:rPr lang="en-US" altLang="zh-TW" sz="2400" dirty="0" err="1"/>
              <a:t>Q</a:t>
            </a:r>
            <a:r>
              <a:rPr lang="en-US" altLang="zh-TW" sz="2400" baseline="-25000" dirty="0" err="1"/>
              <a:t>3</a:t>
            </a:r>
            <a:r>
              <a:rPr lang="zh-TW" altLang="en-US" sz="2400" dirty="0" smtClean="0"/>
              <a:t>，</a:t>
            </a:r>
            <a:r>
              <a:rPr lang="zh-TW" altLang="en-US" sz="2400" dirty="0"/>
              <a:t>斬掉</a:t>
            </a:r>
            <a:r>
              <a:rPr lang="zh-TW" altLang="en-US" sz="2400" dirty="0" smtClean="0"/>
              <a:t>資料集中</a:t>
            </a:r>
            <a:r>
              <a:rPr lang="zh-TW" altLang="en-US" sz="2400" dirty="0"/>
              <a:t>最低的</a:t>
            </a:r>
            <a:r>
              <a:rPr lang="en-US" altLang="zh-TW" sz="2400" dirty="0"/>
              <a:t>75% ( </a:t>
            </a:r>
            <a:r>
              <a:rPr lang="zh-TW" altLang="en-US" sz="2400" dirty="0"/>
              <a:t>或最高的</a:t>
            </a:r>
            <a:r>
              <a:rPr lang="en-US" altLang="zh-TW" sz="2400" dirty="0"/>
              <a:t>25% ) </a:t>
            </a:r>
            <a:r>
              <a:rPr lang="zh-TW" altLang="en-US" sz="2400" dirty="0"/>
              <a:t>的</a:t>
            </a:r>
            <a:r>
              <a:rPr lang="zh-TW" altLang="en-US" sz="2400" dirty="0" smtClean="0"/>
              <a:t>資料</a:t>
            </a:r>
            <a:endParaRPr lang="en-US" altLang="zh-TW" sz="2400" dirty="0" smtClean="0"/>
          </a:p>
          <a:p>
            <a:r>
              <a:rPr lang="zh-TW" altLang="en-US" sz="2400" dirty="0"/>
              <a:t>而第二個四分位數是第</a:t>
            </a:r>
            <a:r>
              <a:rPr lang="en-US" altLang="zh-TW" sz="2400" dirty="0"/>
              <a:t>50 </a:t>
            </a:r>
            <a:r>
              <a:rPr lang="zh-TW" altLang="en-US" sz="2400" dirty="0" smtClean="0"/>
              <a:t>個百分</a:t>
            </a:r>
            <a:r>
              <a:rPr lang="zh-TW" altLang="en-US" sz="2400" dirty="0"/>
              <a:t>位數，作為中位數，它代表資料分佈的中心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第一個與第三個四分位數之間的距離，是量測資料散佈</a:t>
            </a:r>
            <a:r>
              <a:rPr lang="zh-TW" altLang="en-US" sz="2400" dirty="0" smtClean="0"/>
              <a:t>程度</a:t>
            </a:r>
            <a:r>
              <a:rPr lang="zh-TW" altLang="en-US" sz="2400" dirty="0"/>
              <a:t>， 此距離稱為</a:t>
            </a:r>
            <a:r>
              <a:rPr lang="zh-TW" altLang="en-US" sz="2400" b="1" dirty="0"/>
              <a:t>四分位</a:t>
            </a:r>
            <a:r>
              <a:rPr lang="zh-TW" altLang="en-US" sz="2400" b="1" dirty="0" smtClean="0"/>
              <a:t>間距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interquartile range, </a:t>
            </a:r>
            <a:r>
              <a:rPr lang="en-US" altLang="zh-TW" sz="2400" dirty="0" err="1"/>
              <a:t>IQR</a:t>
            </a:r>
            <a:r>
              <a:rPr lang="en-US" altLang="zh-TW" sz="2400" dirty="0"/>
              <a:t>)</a:t>
            </a:r>
            <a:r>
              <a:rPr lang="zh-TW" altLang="en-US" sz="2400" dirty="0"/>
              <a:t>，定義為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5661249"/>
            <a:ext cx="47529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94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五數摘要、盒形圖與離群值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五數摘要 </a:t>
            </a:r>
            <a:r>
              <a:rPr lang="en-US" altLang="zh-TW" sz="2400" dirty="0"/>
              <a:t>(five-number summary)</a:t>
            </a:r>
            <a:r>
              <a:rPr lang="zh-TW" altLang="en-US" sz="2400" dirty="0"/>
              <a:t>，五數摘要包含</a:t>
            </a:r>
            <a:r>
              <a:rPr lang="zh-TW" altLang="en-US" sz="2400" dirty="0" smtClean="0"/>
              <a:t>中位數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median)</a:t>
            </a:r>
            <a:r>
              <a:rPr lang="zh-TW" altLang="en-US" sz="2400" dirty="0"/>
              <a:t>，四分位數</a:t>
            </a:r>
            <a:r>
              <a:rPr lang="en-US" altLang="zh-TW" sz="2400" dirty="0" err="1"/>
              <a:t>Q</a:t>
            </a:r>
            <a:r>
              <a:rPr lang="en-US" altLang="zh-TW" sz="2400" baseline="-25000" dirty="0" err="1"/>
              <a:t>1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 err="1"/>
              <a:t>Q</a:t>
            </a:r>
            <a:r>
              <a:rPr lang="en-US" altLang="zh-TW" sz="2400" baseline="-25000" dirty="0" err="1"/>
              <a:t>3</a:t>
            </a:r>
            <a:r>
              <a:rPr lang="en-US" altLang="zh-TW" sz="2400" dirty="0"/>
              <a:t> </a:t>
            </a:r>
            <a:r>
              <a:rPr lang="zh-TW" altLang="en-US" sz="2400" dirty="0"/>
              <a:t>，以及最大與最小的觀察</a:t>
            </a:r>
            <a:r>
              <a:rPr lang="zh-TW" altLang="en-US" sz="2400" dirty="0" smtClean="0"/>
              <a:t>值</a:t>
            </a:r>
            <a:endParaRPr lang="en-US" altLang="zh-TW" sz="2400" dirty="0" smtClean="0"/>
          </a:p>
          <a:p>
            <a:r>
              <a:rPr lang="zh-TW" altLang="en-US" sz="2400" b="1" dirty="0"/>
              <a:t>盒形圖</a:t>
            </a:r>
            <a:r>
              <a:rPr lang="zh-TW" altLang="en-US" sz="2400" dirty="0"/>
              <a:t> </a:t>
            </a:r>
            <a:r>
              <a:rPr lang="en-US" altLang="zh-TW" sz="2400" dirty="0"/>
              <a:t>( boxplot</a:t>
            </a:r>
            <a:r>
              <a:rPr lang="zh-TW" altLang="en-US" sz="2400" dirty="0"/>
              <a:t>，也稱為盒鬚圖 </a:t>
            </a:r>
            <a:r>
              <a:rPr lang="en-US" altLang="zh-TW" sz="2400" dirty="0"/>
              <a:t>) </a:t>
            </a:r>
            <a:r>
              <a:rPr lang="zh-TW" altLang="en-US" sz="2400" dirty="0"/>
              <a:t>是一種常用的視覺化顯示資料</a:t>
            </a:r>
            <a:r>
              <a:rPr lang="zh-TW" altLang="en-US" sz="2400" dirty="0" smtClean="0"/>
              <a:t>分佈</a:t>
            </a:r>
            <a:r>
              <a:rPr lang="zh-TW" altLang="en-US" sz="2400" dirty="0"/>
              <a:t>的方法，盒形圖透過下述方式來涵括五數摘要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pPr lvl="1"/>
            <a:r>
              <a:rPr lang="zh-TW" altLang="en-US" sz="2000" dirty="0"/>
              <a:t>盒子的端點是四分位數</a:t>
            </a:r>
            <a:r>
              <a:rPr lang="en-US" altLang="zh-TW" sz="2000" dirty="0" err="1"/>
              <a:t>Q</a:t>
            </a:r>
            <a:r>
              <a:rPr lang="en-US" altLang="zh-TW" sz="2000" baseline="-25000" dirty="0" err="1"/>
              <a:t>1</a:t>
            </a:r>
            <a:r>
              <a:rPr lang="en-US" altLang="zh-TW" sz="2000" dirty="0"/>
              <a:t> </a:t>
            </a:r>
            <a:r>
              <a:rPr lang="zh-TW" altLang="en-US" sz="2000" dirty="0"/>
              <a:t>與</a:t>
            </a:r>
            <a:r>
              <a:rPr lang="en-US" altLang="zh-TW" sz="2000" dirty="0" err="1"/>
              <a:t>Q</a:t>
            </a:r>
            <a:r>
              <a:rPr lang="en-US" altLang="zh-TW" sz="2000" baseline="-25000" dirty="0" err="1"/>
              <a:t>3</a:t>
            </a:r>
            <a:r>
              <a:rPr lang="zh-TW" altLang="en-US" sz="2000" dirty="0"/>
              <a:t>，所以盒子的長度即為四分位</a:t>
            </a:r>
            <a:r>
              <a:rPr lang="zh-TW" altLang="en-US" sz="2000" dirty="0" smtClean="0"/>
              <a:t>間距</a:t>
            </a:r>
            <a:r>
              <a:rPr lang="en-US" altLang="zh-TW" sz="2000" dirty="0" err="1"/>
              <a:t>IQR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lvl="1"/>
            <a:r>
              <a:rPr lang="zh-TW" altLang="en-US" sz="2000" dirty="0"/>
              <a:t>中位數 </a:t>
            </a:r>
            <a:r>
              <a:rPr lang="en-US" altLang="zh-TW" sz="2000" dirty="0"/>
              <a:t>(median) </a:t>
            </a:r>
            <a:r>
              <a:rPr lang="zh-TW" altLang="en-US" sz="2000" dirty="0"/>
              <a:t>標記為盒子中的水平線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lvl="1"/>
            <a:r>
              <a:rPr lang="zh-TW" altLang="en-US" sz="2000" dirty="0"/>
              <a:t>盒外的兩條線 </a:t>
            </a:r>
            <a:r>
              <a:rPr lang="en-US" altLang="zh-TW" sz="2000" dirty="0"/>
              <a:t>( </a:t>
            </a:r>
            <a:r>
              <a:rPr lang="zh-TW" altLang="en-US" sz="2000" dirty="0"/>
              <a:t>稱為鬍鬚 </a:t>
            </a:r>
            <a:r>
              <a:rPr lang="en-US" altLang="zh-TW" sz="2000" dirty="0"/>
              <a:t>) </a:t>
            </a:r>
            <a:r>
              <a:rPr lang="zh-TW" altLang="en-US" sz="2000" dirty="0"/>
              <a:t>延伸到最小 </a:t>
            </a:r>
            <a:r>
              <a:rPr lang="en-US" altLang="zh-TW" sz="2000" dirty="0"/>
              <a:t>(minimum) </a:t>
            </a:r>
            <a:r>
              <a:rPr lang="zh-TW" altLang="en-US" sz="2000" dirty="0"/>
              <a:t>與最大 </a:t>
            </a:r>
            <a:r>
              <a:rPr lang="en-US" altLang="zh-TW" sz="2000" dirty="0"/>
              <a:t>(maximum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觀察</a:t>
            </a:r>
            <a:r>
              <a:rPr lang="zh-TW" altLang="en-US" sz="2000" dirty="0"/>
              <a:t>值。</a:t>
            </a:r>
          </a:p>
        </p:txBody>
      </p:sp>
    </p:spTree>
    <p:extLst>
      <p:ext uri="{BB962C8B-B14F-4D97-AF65-F5344CB8AC3E}">
        <p14:creationId xmlns:p14="http://schemas.microsoft.com/office/powerpoint/2010/main" val="29081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五數摘要、盒形圖與離群值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在盒形圖中要標記出可能的離群</a:t>
            </a:r>
            <a:r>
              <a:rPr lang="zh-TW" altLang="en-US" sz="2800" dirty="0" smtClean="0"/>
              <a:t>值</a:t>
            </a:r>
            <a:endParaRPr lang="en-US" altLang="zh-TW" sz="2800" dirty="0" smtClean="0"/>
          </a:p>
          <a:p>
            <a:pPr lvl="1"/>
            <a:r>
              <a:rPr lang="zh-TW" altLang="en-US" sz="2400" dirty="0" smtClean="0"/>
              <a:t>盒</a:t>
            </a:r>
            <a:r>
              <a:rPr lang="zh-TW" altLang="en-US" sz="2400" dirty="0"/>
              <a:t>形圖的</a:t>
            </a:r>
            <a:r>
              <a:rPr lang="zh-TW" altLang="en-US" sz="2400" dirty="0" smtClean="0"/>
              <a:t>鬍鬚會</a:t>
            </a:r>
            <a:r>
              <a:rPr lang="zh-TW" altLang="en-US" sz="2400" dirty="0" smtClean="0"/>
              <a:t>延伸</a:t>
            </a:r>
            <a:r>
              <a:rPr lang="zh-TW" altLang="en-US" sz="2400" dirty="0" smtClean="0"/>
              <a:t>到最高 </a:t>
            </a:r>
            <a:r>
              <a:rPr lang="en-US" altLang="zh-TW" sz="2400" dirty="0"/>
              <a:t>( </a:t>
            </a:r>
            <a:r>
              <a:rPr lang="zh-TW" altLang="en-US" sz="2400" dirty="0"/>
              <a:t>或最低 </a:t>
            </a:r>
            <a:r>
              <a:rPr lang="en-US" altLang="zh-TW" sz="2400" dirty="0"/>
              <a:t>) </a:t>
            </a:r>
            <a:r>
              <a:rPr lang="zh-TW" altLang="en-US" sz="2400" dirty="0"/>
              <a:t>的極端值未超過四分位數的</a:t>
            </a:r>
            <a:r>
              <a:rPr lang="en-US" altLang="zh-TW" sz="2400" dirty="0"/>
              <a:t>1.5× </a:t>
            </a:r>
            <a:r>
              <a:rPr lang="en-US" altLang="zh-TW" sz="2400" i="1" dirty="0"/>
              <a:t>IQR </a:t>
            </a:r>
            <a:r>
              <a:rPr lang="zh-TW" altLang="en-US" sz="2400" dirty="0" smtClean="0"/>
              <a:t>範圍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剩餘</a:t>
            </a:r>
            <a:r>
              <a:rPr lang="zh-TW" altLang="en-US" sz="2400" dirty="0"/>
              <a:t>的資料值 </a:t>
            </a:r>
            <a:r>
              <a:rPr lang="en-US" altLang="zh-TW" sz="2400" dirty="0"/>
              <a:t>( </a:t>
            </a:r>
            <a:r>
              <a:rPr lang="zh-TW" altLang="en-US" sz="2400" dirty="0"/>
              <a:t>可能的離群值 </a:t>
            </a:r>
            <a:r>
              <a:rPr lang="en-US" altLang="zh-TW" sz="2400" dirty="0"/>
              <a:t>) </a:t>
            </a:r>
            <a:r>
              <a:rPr lang="zh-TW" altLang="en-US" sz="2400" dirty="0"/>
              <a:t>則</a:t>
            </a:r>
            <a:r>
              <a:rPr lang="zh-TW" altLang="en-US" sz="2400" dirty="0" smtClean="0"/>
              <a:t>個別的</a:t>
            </a:r>
            <a:r>
              <a:rPr lang="zh-TW" altLang="en-US" sz="2400" dirty="0"/>
              <a:t>標記出來</a:t>
            </a:r>
          </a:p>
        </p:txBody>
      </p:sp>
    </p:spTree>
    <p:extLst>
      <p:ext uri="{BB962C8B-B14F-4D97-AF65-F5344CB8AC3E}">
        <p14:creationId xmlns:p14="http://schemas.microsoft.com/office/powerpoint/2010/main" val="7798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範例</a:t>
            </a:r>
            <a:r>
              <a:rPr lang="en-US" altLang="zh-TW" sz="3200" dirty="0" smtClean="0"/>
              <a:t>2.11 </a:t>
            </a:r>
            <a:r>
              <a:rPr lang="zh-TW" altLang="en-US" sz="3200" dirty="0" smtClean="0"/>
              <a:t>盒形圖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AllElectronics</a:t>
            </a:r>
            <a:r>
              <a:rPr lang="en-US" altLang="zh-TW" sz="2400" dirty="0"/>
              <a:t> </a:t>
            </a:r>
            <a:r>
              <a:rPr lang="zh-TW" altLang="en-US" sz="2400" dirty="0"/>
              <a:t>的四家分店中，某個商品項目在給定</a:t>
            </a:r>
            <a:r>
              <a:rPr lang="zh-TW" altLang="en-US" sz="2400" dirty="0" smtClean="0"/>
              <a:t>期間的</a:t>
            </a:r>
            <a:r>
              <a:rPr lang="zh-TW" altLang="en-US" sz="2400" dirty="0"/>
              <a:t>銷售單價之盒形</a:t>
            </a:r>
            <a:r>
              <a:rPr lang="zh-TW" altLang="en-US" sz="2400" dirty="0" smtClean="0"/>
              <a:t>圖</a:t>
            </a:r>
            <a:endParaRPr lang="en-US" altLang="zh-TW" sz="2400" dirty="0" smtClean="0"/>
          </a:p>
          <a:p>
            <a:r>
              <a:rPr lang="zh-TW" altLang="en-US" sz="2400" dirty="0" smtClean="0"/>
              <a:t>對於</a:t>
            </a:r>
            <a:r>
              <a:rPr lang="zh-TW" altLang="en-US" sz="2400" dirty="0"/>
              <a:t>第一間分店，我們看到商品項目銷售</a:t>
            </a:r>
            <a:r>
              <a:rPr lang="zh-TW" altLang="en-US" sz="2400" dirty="0" smtClean="0"/>
              <a:t>單價</a:t>
            </a:r>
            <a:endParaRPr lang="en-US" altLang="zh-TW" sz="2400" dirty="0" smtClean="0"/>
          </a:p>
          <a:p>
            <a:pPr lvl="1"/>
            <a:r>
              <a:rPr lang="zh-TW" altLang="en-US" sz="2099" dirty="0" smtClean="0"/>
              <a:t>中位數</a:t>
            </a:r>
            <a:r>
              <a:rPr lang="zh-TW" altLang="en-US" sz="2099" dirty="0"/>
              <a:t>是 </a:t>
            </a:r>
            <a:r>
              <a:rPr lang="en-US" altLang="zh-TW" sz="2099" dirty="0"/>
              <a:t>$</a:t>
            </a:r>
            <a:r>
              <a:rPr lang="en-US" altLang="zh-TW" sz="2099" dirty="0" smtClean="0"/>
              <a:t>80</a:t>
            </a:r>
            <a:r>
              <a:rPr lang="zh-TW" altLang="en-US" sz="2099" dirty="0"/>
              <a:t> ， </a:t>
            </a:r>
            <a:r>
              <a:rPr lang="en-US" altLang="zh-TW" sz="2099" dirty="0" smtClean="0"/>
              <a:t>Q1 </a:t>
            </a:r>
            <a:r>
              <a:rPr lang="zh-TW" altLang="en-US" sz="2099" dirty="0"/>
              <a:t>是 </a:t>
            </a:r>
            <a:r>
              <a:rPr lang="en-US" altLang="zh-TW" sz="2099" dirty="0"/>
              <a:t>$60</a:t>
            </a:r>
            <a:r>
              <a:rPr lang="zh-TW" altLang="en-US" sz="2099" dirty="0"/>
              <a:t>，</a:t>
            </a:r>
            <a:r>
              <a:rPr lang="en-US" altLang="zh-TW" sz="2099" dirty="0" err="1"/>
              <a:t>Q3</a:t>
            </a:r>
            <a:r>
              <a:rPr lang="en-US" altLang="zh-TW" sz="2099" dirty="0"/>
              <a:t> </a:t>
            </a:r>
            <a:r>
              <a:rPr lang="zh-TW" altLang="en-US" sz="2099" dirty="0"/>
              <a:t>是 </a:t>
            </a:r>
            <a:r>
              <a:rPr lang="en-US" altLang="zh-TW" sz="2099" dirty="0"/>
              <a:t>$</a:t>
            </a:r>
            <a:r>
              <a:rPr lang="en-US" altLang="zh-TW" sz="2099" dirty="0" smtClean="0"/>
              <a:t>100</a:t>
            </a:r>
            <a:endParaRPr lang="en-US" altLang="zh-TW" sz="2099" dirty="0"/>
          </a:p>
          <a:p>
            <a:pPr lvl="1"/>
            <a:r>
              <a:rPr lang="zh-TW" altLang="en-US" sz="2099" dirty="0" smtClean="0"/>
              <a:t>在</a:t>
            </a:r>
            <a:r>
              <a:rPr lang="zh-TW" altLang="en-US" sz="2099" dirty="0"/>
              <a:t>第一間分店中</a:t>
            </a:r>
            <a:r>
              <a:rPr lang="zh-TW" altLang="en-US" sz="2099" dirty="0" smtClean="0"/>
              <a:t>，有</a:t>
            </a:r>
            <a:r>
              <a:rPr lang="zh-TW" altLang="en-US" sz="2099" dirty="0"/>
              <a:t>兩個遠離中心的邊遠觀察值被個別地標記出，因為它們的資料值</a:t>
            </a:r>
            <a:r>
              <a:rPr lang="en-US" altLang="zh-TW" sz="2099" dirty="0" smtClean="0"/>
              <a:t>175</a:t>
            </a:r>
            <a:r>
              <a:rPr lang="zh-TW" altLang="en-US" sz="2099" dirty="0" smtClean="0"/>
              <a:t>與</a:t>
            </a:r>
            <a:r>
              <a:rPr lang="en-US" altLang="zh-TW" sz="2099" dirty="0"/>
              <a:t>202 </a:t>
            </a:r>
            <a:r>
              <a:rPr lang="zh-TW" altLang="en-US" sz="2099" dirty="0"/>
              <a:t>都超過</a:t>
            </a:r>
            <a:r>
              <a:rPr lang="en-US" altLang="zh-TW" sz="2099" dirty="0" err="1"/>
              <a:t>IQR</a:t>
            </a:r>
            <a:r>
              <a:rPr lang="en-US" altLang="zh-TW" sz="2099" dirty="0"/>
              <a:t> ( </a:t>
            </a:r>
            <a:r>
              <a:rPr lang="zh-TW" altLang="en-US" sz="2099" dirty="0"/>
              <a:t>此處</a:t>
            </a:r>
            <a:r>
              <a:rPr lang="en-US" altLang="zh-TW" sz="2099" dirty="0" err="1"/>
              <a:t>IQR</a:t>
            </a:r>
            <a:r>
              <a:rPr lang="en-US" altLang="zh-TW" sz="2099" dirty="0"/>
              <a:t> </a:t>
            </a:r>
            <a:r>
              <a:rPr lang="zh-TW" altLang="en-US" sz="2099" dirty="0"/>
              <a:t>為</a:t>
            </a:r>
            <a:r>
              <a:rPr lang="en-US" altLang="zh-TW" sz="2099" dirty="0"/>
              <a:t>40 ) </a:t>
            </a:r>
            <a:r>
              <a:rPr lang="zh-TW" altLang="en-US" sz="2099" dirty="0"/>
              <a:t>的</a:t>
            </a:r>
            <a:r>
              <a:rPr lang="en-US" altLang="zh-TW" sz="2099" dirty="0"/>
              <a:t>1.5 </a:t>
            </a:r>
            <a:r>
              <a:rPr lang="zh-TW" altLang="en-US" sz="2099" dirty="0"/>
              <a:t>倍。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441348"/>
            <a:ext cx="7416824" cy="5125669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4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變異數與標準差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變異數與標準差是</a:t>
            </a:r>
            <a:r>
              <a:rPr lang="zh-TW" altLang="en-US" sz="2400" dirty="0" smtClean="0"/>
              <a:t>度量</a:t>
            </a:r>
            <a:r>
              <a:rPr lang="zh-TW" altLang="en-US" sz="2400" dirty="0"/>
              <a:t>資料</a:t>
            </a:r>
            <a:r>
              <a:rPr lang="zh-TW" altLang="en-US" sz="2400" dirty="0" smtClean="0"/>
              <a:t>散佈寬廣</a:t>
            </a:r>
            <a:r>
              <a:rPr lang="zh-TW" altLang="en-US" sz="2400" dirty="0"/>
              <a:t>的</a:t>
            </a:r>
            <a:r>
              <a:rPr lang="zh-TW" altLang="en-US" sz="2400" dirty="0" smtClean="0"/>
              <a:t>程度</a:t>
            </a:r>
            <a:endParaRPr lang="en-US" altLang="zh-TW" sz="2400" dirty="0" smtClean="0"/>
          </a:p>
          <a:p>
            <a:r>
              <a:rPr lang="zh-TW" altLang="en-US" sz="2400" dirty="0"/>
              <a:t>如果標準差的值很低，代表資料的觀察值趨向於非常靠近</a:t>
            </a:r>
            <a:r>
              <a:rPr lang="zh-TW" altLang="en-US" sz="2400" dirty="0" smtClean="0"/>
              <a:t>平均值</a:t>
            </a:r>
            <a:r>
              <a:rPr lang="zh-TW" altLang="en-US" sz="2400" dirty="0"/>
              <a:t>，如果標準差的值很高，代表資料的值散佈在一個非常大的範圍上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令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1</a:t>
            </a:r>
            <a:r>
              <a:rPr lang="en-US" altLang="zh-TW" sz="2400" dirty="0"/>
              <a:t>, 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2</a:t>
            </a:r>
            <a:r>
              <a:rPr lang="en-US" altLang="zh-TW" sz="2400" dirty="0"/>
              <a:t> ,…, 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N</a:t>
            </a:r>
            <a:r>
              <a:rPr lang="en-US" altLang="zh-TW" sz="2400" i="1" dirty="0"/>
              <a:t> </a:t>
            </a:r>
            <a:r>
              <a:rPr lang="zh-TW" altLang="en-US" sz="2400" dirty="0"/>
              <a:t>為對某數值屬性</a:t>
            </a:r>
            <a:r>
              <a:rPr lang="en-US" altLang="zh-TW" sz="2400" i="1" dirty="0"/>
              <a:t>X </a:t>
            </a:r>
            <a:r>
              <a:rPr lang="zh-TW" altLang="en-US" sz="2400" dirty="0"/>
              <a:t>的</a:t>
            </a:r>
            <a:r>
              <a:rPr lang="en-US" altLang="zh-TW" sz="2400" i="1" dirty="0"/>
              <a:t>N </a:t>
            </a:r>
            <a:r>
              <a:rPr lang="zh-TW" altLang="en-US" sz="2400" dirty="0"/>
              <a:t>個觀察值，對屬性</a:t>
            </a:r>
            <a:r>
              <a:rPr lang="en-US" altLang="zh-TW" sz="2400" i="1" dirty="0"/>
              <a:t>X </a:t>
            </a:r>
            <a:r>
              <a:rPr lang="zh-TW" altLang="en-US" sz="2400" dirty="0"/>
              <a:t>它的</a:t>
            </a:r>
            <a:r>
              <a:rPr lang="zh-TW" altLang="en-US" sz="2400" b="1" dirty="0" smtClean="0"/>
              <a:t>變異</a:t>
            </a:r>
            <a:r>
              <a:rPr lang="zh-TW" altLang="en-US" sz="2400" b="1" dirty="0"/>
              <a:t>數</a:t>
            </a:r>
            <a:r>
              <a:rPr lang="zh-TW" altLang="en-US" sz="2400" dirty="0"/>
              <a:t> </a:t>
            </a:r>
            <a:r>
              <a:rPr lang="en-US" altLang="zh-TW" sz="2400" dirty="0"/>
              <a:t>(variance) 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其中</a:t>
            </a:r>
            <a:r>
              <a:rPr lang="en-US" altLang="zh-TW" sz="2400" dirty="0"/>
              <a:t>x </a:t>
            </a:r>
            <a:r>
              <a:rPr lang="zh-TW" altLang="en-US" sz="2400" dirty="0"/>
              <a:t>是觀察值的</a:t>
            </a:r>
            <a:r>
              <a:rPr lang="zh-TW" altLang="en-US" sz="2400" dirty="0" smtClean="0"/>
              <a:t>平均值，</a:t>
            </a:r>
            <a:r>
              <a:rPr lang="zh-TW" altLang="en-US" sz="2400" b="1" dirty="0"/>
              <a:t>標準</a:t>
            </a:r>
            <a:r>
              <a:rPr lang="zh-TW" altLang="en-US" sz="2400" b="1" dirty="0" smtClean="0"/>
              <a:t>差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standard </a:t>
            </a:r>
            <a:r>
              <a:rPr lang="en-US" altLang="zh-TW" sz="2400" dirty="0" err="1"/>
              <a:t>devation</a:t>
            </a:r>
            <a:r>
              <a:rPr lang="en-US" altLang="zh-TW" sz="2400" dirty="0"/>
              <a:t>) </a:t>
            </a:r>
            <a:r>
              <a:rPr lang="el-GR" altLang="zh-TW" sz="2400" dirty="0"/>
              <a:t>σ </a:t>
            </a:r>
            <a:r>
              <a:rPr lang="zh-TW" altLang="en-US" sz="2400" dirty="0"/>
              <a:t>為變異數</a:t>
            </a:r>
            <a:r>
              <a:rPr lang="el-GR" altLang="zh-TW" sz="2400" dirty="0"/>
              <a:t>σ </a:t>
            </a:r>
            <a:r>
              <a:rPr lang="el-GR" altLang="zh-TW" sz="2400" baseline="30000" dirty="0"/>
              <a:t>2 </a:t>
            </a:r>
            <a:r>
              <a:rPr lang="zh-TW" altLang="en-US" sz="2400" dirty="0"/>
              <a:t>的平方根。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3933056"/>
            <a:ext cx="58388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9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範例</a:t>
            </a:r>
            <a:r>
              <a:rPr lang="en-US" altLang="zh-TW" sz="3200" dirty="0" smtClean="0"/>
              <a:t>2.12</a:t>
            </a:r>
            <a:r>
              <a:rPr lang="zh-TW" altLang="en-US" sz="3200" dirty="0" smtClean="0"/>
              <a:t> 變異</a:t>
            </a:r>
            <a:r>
              <a:rPr lang="zh-TW" altLang="en-US" sz="3200" dirty="0"/>
              <a:t>數與標準差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在範例</a:t>
            </a:r>
            <a:r>
              <a:rPr lang="en-US" altLang="zh-TW" sz="2400" dirty="0"/>
              <a:t>2.6 </a:t>
            </a:r>
            <a:r>
              <a:rPr lang="zh-TW" altLang="en-US" sz="2400" dirty="0"/>
              <a:t>中，我們使用公式 </a:t>
            </a:r>
            <a:r>
              <a:rPr lang="en-US" altLang="zh-TW" sz="2400" dirty="0"/>
              <a:t>(2.1) </a:t>
            </a:r>
            <a:r>
              <a:rPr lang="zh-TW" altLang="en-US" sz="2400" dirty="0"/>
              <a:t>得到平均值為</a:t>
            </a:r>
            <a:r>
              <a:rPr lang="en-US" altLang="zh-TW" sz="2400" i="1" dirty="0"/>
              <a:t>x </a:t>
            </a:r>
            <a:r>
              <a:rPr lang="en-US" altLang="zh-TW" sz="2400" dirty="0"/>
              <a:t>= $58,000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要決定</a:t>
            </a:r>
            <a:r>
              <a:rPr lang="zh-TW" altLang="en-US" sz="2400" dirty="0"/>
              <a:t>此資料集的變異數與標準</a:t>
            </a:r>
            <a:r>
              <a:rPr lang="zh-TW" altLang="en-US" sz="2400" dirty="0" smtClean="0"/>
              <a:t>差</a:t>
            </a:r>
            <a:endParaRPr lang="en-US" altLang="zh-TW" sz="2400" dirty="0" smtClean="0"/>
          </a:p>
          <a:p>
            <a:r>
              <a:rPr lang="zh-TW" altLang="en-US" sz="2400" dirty="0" smtClean="0"/>
              <a:t>得到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zh-TW" altLang="en-US" sz="2400" dirty="0"/>
              <a:t>根據切比雪夫不等式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Chebyshev’s</a:t>
            </a:r>
            <a:r>
              <a:rPr lang="en-US" altLang="zh-TW" sz="2400" dirty="0"/>
              <a:t> Inequality)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pPr lvl="1"/>
            <a:r>
              <a:rPr lang="zh-TW" altLang="en-US" sz="2099" dirty="0" smtClean="0"/>
              <a:t>至少</a:t>
            </a:r>
            <a:r>
              <a:rPr lang="en-US" altLang="zh-TW" sz="2099" dirty="0"/>
              <a:t>(1</a:t>
            </a:r>
            <a:r>
              <a:rPr lang="zh-TW" altLang="en-US" sz="2099" dirty="0"/>
              <a:t>−</a:t>
            </a:r>
            <a:r>
              <a:rPr lang="en-US" altLang="zh-TW" sz="2099" dirty="0"/>
              <a:t>1/ </a:t>
            </a:r>
            <a:r>
              <a:rPr lang="en-US" altLang="zh-TW" sz="2099" i="1" dirty="0" err="1"/>
              <a:t>k</a:t>
            </a:r>
            <a:r>
              <a:rPr lang="en-US" altLang="zh-TW" sz="2099" baseline="30000" dirty="0" err="1"/>
              <a:t>2</a:t>
            </a:r>
            <a:r>
              <a:rPr lang="en-US" altLang="zh-TW" sz="2099" dirty="0"/>
              <a:t> )×100% </a:t>
            </a:r>
            <a:r>
              <a:rPr lang="zh-TW" altLang="en-US" sz="2099" dirty="0"/>
              <a:t>的觀察值與平均值的距離不會超過</a:t>
            </a:r>
            <a:r>
              <a:rPr lang="en-US" altLang="zh-TW" sz="2099" i="1" dirty="0"/>
              <a:t>k </a:t>
            </a:r>
            <a:r>
              <a:rPr lang="zh-TW" altLang="en-US" sz="2099" dirty="0"/>
              <a:t>倍的標準差。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2" y="2640594"/>
            <a:ext cx="5666953" cy="129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54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2.1 </a:t>
            </a:r>
            <a:r>
              <a:rPr lang="zh-TW" altLang="en-US" sz="3600" dirty="0" smtClean="0"/>
              <a:t>資料</a:t>
            </a:r>
            <a:r>
              <a:rPr lang="zh-TW" altLang="en-US" sz="3600" dirty="0"/>
              <a:t>物件與屬性型態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資料集合是由資料物件所組成的，</a:t>
            </a:r>
            <a:r>
              <a:rPr lang="zh-TW" altLang="en-US" sz="2400" b="1" dirty="0"/>
              <a:t>資料物件 </a:t>
            </a:r>
            <a:r>
              <a:rPr lang="en-US" altLang="zh-TW" sz="2400" dirty="0"/>
              <a:t>(data object) </a:t>
            </a:r>
            <a:r>
              <a:rPr lang="zh-TW" altLang="en-US" sz="2400" dirty="0"/>
              <a:t>代表一個</a:t>
            </a:r>
            <a:r>
              <a:rPr lang="zh-TW" altLang="en-US" sz="2400" dirty="0" smtClean="0"/>
              <a:t>資料</a:t>
            </a:r>
            <a:r>
              <a:rPr lang="zh-TW" altLang="en-US" sz="2400" dirty="0" smtClean="0"/>
              <a:t>實體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在</a:t>
            </a:r>
            <a:r>
              <a:rPr lang="zh-TW" altLang="en-US" sz="2000" dirty="0"/>
              <a:t>銷售資料庫中，資料物件可能是顧客、商品項目或是銷售</a:t>
            </a:r>
            <a:r>
              <a:rPr lang="zh-TW" altLang="en-US" sz="2000" dirty="0" smtClean="0"/>
              <a:t>交易</a:t>
            </a:r>
            <a:endParaRPr lang="en-US" altLang="zh-TW" sz="2000" dirty="0"/>
          </a:p>
          <a:p>
            <a:pPr lvl="1"/>
            <a:r>
              <a:rPr lang="zh-TW" altLang="en-US" sz="2000" dirty="0" smtClean="0"/>
              <a:t>在</a:t>
            </a:r>
            <a:r>
              <a:rPr lang="zh-TW" altLang="en-US" sz="2000" dirty="0"/>
              <a:t>醫學資料庫中，資料物件可能是</a:t>
            </a:r>
            <a:r>
              <a:rPr lang="zh-TW" altLang="en-US" sz="2000" dirty="0" smtClean="0"/>
              <a:t>病患</a:t>
            </a:r>
            <a:endParaRPr lang="en-US" altLang="zh-TW" sz="2000" dirty="0" smtClean="0"/>
          </a:p>
          <a:p>
            <a:r>
              <a:rPr lang="zh-TW" altLang="en-US" sz="2400" dirty="0"/>
              <a:t>資料物件也稱為樣本 </a:t>
            </a:r>
            <a:r>
              <a:rPr lang="en-US" altLang="zh-TW" sz="2400" dirty="0"/>
              <a:t>(sample)</a:t>
            </a:r>
            <a:r>
              <a:rPr lang="zh-TW" altLang="en-US" sz="2400" dirty="0"/>
              <a:t>、</a:t>
            </a:r>
            <a:r>
              <a:rPr lang="zh-TW" altLang="en-US" sz="2400" dirty="0" smtClean="0"/>
              <a:t>範例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example)</a:t>
            </a:r>
            <a:r>
              <a:rPr lang="zh-TW" altLang="en-US" sz="2400" dirty="0"/>
              <a:t>、實例 </a:t>
            </a:r>
            <a:r>
              <a:rPr lang="en-US" altLang="zh-TW" sz="2400" dirty="0"/>
              <a:t>(instance)</a:t>
            </a:r>
            <a:r>
              <a:rPr lang="zh-TW" altLang="en-US" sz="2400" dirty="0"/>
              <a:t>、資料點 </a:t>
            </a:r>
            <a:r>
              <a:rPr lang="en-US" altLang="zh-TW" sz="2400" dirty="0"/>
              <a:t>(data point) </a:t>
            </a:r>
            <a:r>
              <a:rPr lang="zh-TW" altLang="en-US" sz="2400" dirty="0"/>
              <a:t>或物件 </a:t>
            </a:r>
            <a:r>
              <a:rPr lang="en-US" altLang="zh-TW" sz="2400" dirty="0"/>
              <a:t>(object</a:t>
            </a:r>
            <a:r>
              <a:rPr lang="en-US" altLang="zh-TW" sz="2400" dirty="0" smtClean="0"/>
              <a:t>)</a:t>
            </a:r>
            <a:endParaRPr lang="en-US" altLang="zh-TW" sz="2400" dirty="0"/>
          </a:p>
          <a:p>
            <a:r>
              <a:rPr lang="zh-TW" altLang="en-US" sz="2400" dirty="0" smtClean="0"/>
              <a:t>如果</a:t>
            </a:r>
            <a:r>
              <a:rPr lang="zh-TW" altLang="en-US" sz="2400" dirty="0" smtClean="0"/>
              <a:t>資料</a:t>
            </a:r>
            <a:r>
              <a:rPr lang="zh-TW" altLang="en-US" sz="2400" dirty="0"/>
              <a:t>物件是儲存在資料庫中，那它們也可以稱為資料值組 </a:t>
            </a:r>
            <a:r>
              <a:rPr lang="en-US" altLang="zh-TW" sz="2400" dirty="0"/>
              <a:t>(data tuple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 ，資料庫</a:t>
            </a:r>
            <a:r>
              <a:rPr lang="zh-TW" altLang="en-US" sz="2400" dirty="0"/>
              <a:t>中的每一列 </a:t>
            </a:r>
            <a:r>
              <a:rPr lang="en-US" altLang="zh-TW" sz="2400" dirty="0"/>
              <a:t>(row) </a:t>
            </a:r>
            <a:r>
              <a:rPr lang="zh-TW" altLang="en-US" sz="2400" dirty="0"/>
              <a:t>對應到一筆資料物件，而每一欄 </a:t>
            </a:r>
            <a:r>
              <a:rPr lang="en-US" altLang="zh-TW" sz="2400" dirty="0"/>
              <a:t>(column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則</a:t>
            </a:r>
            <a:r>
              <a:rPr lang="zh-TW" altLang="en-US" sz="2400" dirty="0"/>
              <a:t>對應到一個屬性</a:t>
            </a:r>
          </a:p>
        </p:txBody>
      </p:sp>
    </p:spTree>
    <p:extLst>
      <p:ext uri="{BB962C8B-B14F-4D97-AF65-F5344CB8AC3E}">
        <p14:creationId xmlns:p14="http://schemas.microsoft.com/office/powerpoint/2010/main" val="287853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2.2.3 </a:t>
            </a:r>
            <a:r>
              <a:rPr lang="zh-TW" altLang="en-US" sz="3200" dirty="0"/>
              <a:t>使用圖形顯示資料基本的統計描述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zh-TW" altLang="en-US" sz="3200" dirty="0"/>
              <a:t>分位數圖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對數值屬性或順序屬性</a:t>
            </a:r>
            <a:r>
              <a:rPr lang="en-US" altLang="zh-TW" sz="2400" i="1" dirty="0"/>
              <a:t>X </a:t>
            </a:r>
            <a:r>
              <a:rPr lang="zh-TW" altLang="en-US" sz="2400" dirty="0"/>
              <a:t>，令</a:t>
            </a:r>
            <a:r>
              <a:rPr lang="en-US" altLang="zh-TW" sz="2400" i="1" dirty="0"/>
              <a:t>x</a:t>
            </a:r>
            <a:r>
              <a:rPr lang="en-US" altLang="zh-TW" sz="2400" i="1" baseline="-25000" dirty="0"/>
              <a:t>i</a:t>
            </a:r>
            <a:r>
              <a:rPr lang="zh-TW" altLang="en-US" sz="2400" dirty="0"/>
              <a:t>，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 </a:t>
            </a:r>
            <a:r>
              <a:rPr lang="en-US" altLang="zh-TW" sz="2400" dirty="0"/>
              <a:t>=1,…,</a:t>
            </a:r>
            <a:r>
              <a:rPr lang="en-US" altLang="zh-TW" sz="2400" i="1" dirty="0"/>
              <a:t>N </a:t>
            </a:r>
            <a:r>
              <a:rPr lang="zh-TW" altLang="en-US" sz="2400" dirty="0"/>
              <a:t>為</a:t>
            </a:r>
            <a:r>
              <a:rPr lang="zh-TW" altLang="en-US" sz="2400" dirty="0" smtClean="0"/>
              <a:t>根據遞增</a:t>
            </a:r>
            <a:r>
              <a:rPr lang="zh-TW" altLang="en-US" sz="2400" dirty="0"/>
              <a:t>順序排列的</a:t>
            </a:r>
            <a:r>
              <a:rPr lang="zh-TW" altLang="en-US" sz="2400" dirty="0" smtClean="0"/>
              <a:t>資料</a:t>
            </a:r>
            <a:endParaRPr lang="en-US" altLang="zh-TW" sz="2400" dirty="0" smtClean="0"/>
          </a:p>
          <a:p>
            <a:r>
              <a:rPr lang="zh-TW" altLang="en-US" sz="2400" dirty="0" smtClean="0"/>
              <a:t>其中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1</a:t>
            </a:r>
            <a:r>
              <a:rPr lang="en-US" altLang="zh-TW" sz="2400" dirty="0"/>
              <a:t> </a:t>
            </a:r>
            <a:r>
              <a:rPr lang="zh-TW" altLang="en-US" sz="2400" dirty="0"/>
              <a:t>是最小的觀察值</a:t>
            </a:r>
            <a:r>
              <a:rPr lang="zh-TW" altLang="en-US" sz="2400" dirty="0" smtClean="0"/>
              <a:t>，而</a:t>
            </a:r>
            <a:r>
              <a:rPr lang="en-US" altLang="zh-TW" sz="2400" dirty="0" err="1" smtClean="0"/>
              <a:t>x</a:t>
            </a:r>
            <a:r>
              <a:rPr lang="en-US" altLang="zh-TW" sz="2400" baseline="-25000" dirty="0" err="1" smtClean="0"/>
              <a:t>N</a:t>
            </a:r>
            <a:r>
              <a:rPr lang="zh-TW" altLang="en-US" sz="2400" dirty="0"/>
              <a:t>是最大的觀察</a:t>
            </a:r>
            <a:r>
              <a:rPr lang="zh-TW" altLang="en-US" sz="2400" dirty="0" smtClean="0"/>
              <a:t>值</a:t>
            </a:r>
            <a:endParaRPr lang="en-US" altLang="zh-TW" sz="2400" dirty="0"/>
          </a:p>
          <a:p>
            <a:r>
              <a:rPr lang="zh-TW" altLang="en-US" sz="2400" dirty="0" smtClean="0"/>
              <a:t>每</a:t>
            </a:r>
            <a:r>
              <a:rPr lang="zh-TW" altLang="en-US" sz="2400" dirty="0"/>
              <a:t>一個觀察值</a:t>
            </a:r>
            <a:r>
              <a:rPr lang="en-US" altLang="zh-TW" sz="2400" i="1" dirty="0"/>
              <a:t>x</a:t>
            </a:r>
            <a:r>
              <a:rPr lang="en-US" altLang="zh-TW" sz="2400" i="1" baseline="-25000" dirty="0"/>
              <a:t>i </a:t>
            </a:r>
            <a:r>
              <a:rPr lang="zh-TW" altLang="en-US" sz="2400" dirty="0"/>
              <a:t>皆配對一個百分比</a:t>
            </a:r>
            <a:r>
              <a:rPr lang="en-US" altLang="zh-TW" sz="2400" i="1" dirty="0"/>
              <a:t>f</a:t>
            </a:r>
            <a:r>
              <a:rPr lang="en-US" altLang="zh-TW" sz="2400" i="1" baseline="-25000" dirty="0"/>
              <a:t>i </a:t>
            </a:r>
            <a:r>
              <a:rPr lang="zh-TW" altLang="en-US" sz="2400" dirty="0"/>
              <a:t>，它代表大約</a:t>
            </a:r>
            <a:r>
              <a:rPr lang="en-US" altLang="zh-TW" sz="2400" i="1" dirty="0"/>
              <a:t>f</a:t>
            </a:r>
            <a:r>
              <a:rPr lang="en-US" altLang="zh-TW" sz="2400" i="1" baseline="-25000" dirty="0"/>
              <a:t>i</a:t>
            </a:r>
            <a:r>
              <a:rPr lang="en-US" altLang="zh-TW" sz="2400" i="1" dirty="0"/>
              <a:t> </a:t>
            </a:r>
            <a:r>
              <a:rPr lang="en-US" altLang="zh-TW" sz="2400" dirty="0"/>
              <a:t>×100% </a:t>
            </a:r>
            <a:r>
              <a:rPr lang="zh-TW" altLang="en-US" sz="2400" dirty="0"/>
              <a:t>的資料值</a:t>
            </a:r>
            <a:r>
              <a:rPr lang="zh-TW" altLang="en-US" sz="2400" dirty="0" smtClean="0"/>
              <a:t>是小於</a:t>
            </a:r>
            <a:r>
              <a:rPr lang="en-US" altLang="zh-TW" sz="2400" i="1" dirty="0"/>
              <a:t>x</a:t>
            </a:r>
            <a:r>
              <a:rPr lang="en-US" altLang="zh-TW" sz="2400" i="1" baseline="-25000" dirty="0"/>
              <a:t>i</a:t>
            </a:r>
            <a:r>
              <a:rPr lang="en-US" altLang="zh-TW" sz="2400" i="1" dirty="0"/>
              <a:t> </a:t>
            </a:r>
            <a:r>
              <a:rPr lang="zh-TW" altLang="en-US" sz="2400" dirty="0"/>
              <a:t>的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70" y="3795713"/>
            <a:ext cx="4830663" cy="79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70" y="3223883"/>
            <a:ext cx="5476453" cy="3130878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分位數－分位數</a:t>
            </a:r>
            <a:r>
              <a:rPr lang="zh-TW" altLang="en-US" sz="3200" dirty="0" smtClean="0"/>
              <a:t>圖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範例</a:t>
            </a:r>
            <a:r>
              <a:rPr lang="en-US" altLang="zh-TW" sz="3200" dirty="0" smtClean="0"/>
              <a:t>2.14</a:t>
            </a:r>
            <a:r>
              <a:rPr lang="zh-TW" altLang="en-US" sz="3200" dirty="0" smtClean="0"/>
              <a:t>  分</a:t>
            </a:r>
            <a:r>
              <a:rPr lang="zh-TW" altLang="en-US" sz="3200" dirty="0"/>
              <a:t>位數－分位數</a:t>
            </a:r>
            <a:r>
              <a:rPr lang="zh-TW" altLang="en-US" sz="3200" dirty="0" smtClean="0"/>
              <a:t>圖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分位數－分位數圖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quantile-quantile</a:t>
            </a:r>
            <a:r>
              <a:rPr lang="en-US" altLang="zh-TW" sz="2400" dirty="0"/>
              <a:t> plot </a:t>
            </a:r>
            <a:r>
              <a:rPr lang="zh-TW" altLang="en-US" sz="2400" dirty="0"/>
              <a:t>或</a:t>
            </a:r>
            <a:r>
              <a:rPr lang="en-US" altLang="zh-TW" sz="2400" dirty="0"/>
              <a:t>q-q plot) </a:t>
            </a:r>
            <a:r>
              <a:rPr lang="zh-TW" altLang="en-US" sz="2400" dirty="0"/>
              <a:t>繪製出一個單</a:t>
            </a:r>
            <a:r>
              <a:rPr lang="zh-TW" altLang="en-US" sz="2400" dirty="0" smtClean="0"/>
              <a:t>變量</a:t>
            </a:r>
            <a:r>
              <a:rPr lang="zh-TW" altLang="en-US" sz="2400" dirty="0"/>
              <a:t>分佈的分位數對應另一個變數的分位數的</a:t>
            </a:r>
            <a:r>
              <a:rPr lang="zh-TW" altLang="en-US" sz="2400" dirty="0" smtClean="0"/>
              <a:t>關係</a:t>
            </a:r>
            <a:endParaRPr lang="en-US" altLang="zh-TW" sz="2400" dirty="0" smtClean="0"/>
          </a:p>
          <a:p>
            <a:r>
              <a:rPr lang="zh-TW" altLang="en-US" sz="2400" dirty="0"/>
              <a:t>允許使用者檢視從一個變數分佈到另一個變數分佈時是否有</a:t>
            </a:r>
            <a:r>
              <a:rPr lang="zh-TW" altLang="en-US" sz="2400" dirty="0" smtClean="0"/>
              <a:t>偏移現象。</a:t>
            </a:r>
            <a:endParaRPr lang="en-US" altLang="zh-TW" sz="2400" dirty="0" smtClean="0"/>
          </a:p>
          <a:p>
            <a:r>
              <a:rPr lang="zh-TW" altLang="en-US" sz="2400" dirty="0"/>
              <a:t>圖</a:t>
            </a:r>
            <a:r>
              <a:rPr lang="en-US" altLang="zh-TW" sz="2400" dirty="0"/>
              <a:t>2.5 </a:t>
            </a:r>
            <a:r>
              <a:rPr lang="zh-TW" altLang="en-US" sz="2400" dirty="0"/>
              <a:t>顯示在給定期間內，</a:t>
            </a:r>
            <a:r>
              <a:rPr lang="en-US" altLang="zh-TW" sz="2400" dirty="0" err="1"/>
              <a:t>AllElectronics</a:t>
            </a:r>
            <a:r>
              <a:rPr lang="en-US" altLang="zh-TW" sz="2400" dirty="0"/>
              <a:t> </a:t>
            </a:r>
            <a:r>
              <a:rPr lang="zh-TW" altLang="en-US" sz="2400" dirty="0"/>
              <a:t>兩個分店中銷售項目的</a:t>
            </a:r>
            <a:r>
              <a:rPr lang="zh-TW" altLang="en-US" sz="2400" dirty="0" smtClean="0"/>
              <a:t>單價資料</a:t>
            </a:r>
            <a:r>
              <a:rPr lang="zh-TW" altLang="en-US" sz="2400" dirty="0"/>
              <a:t>的分位數－分位數</a:t>
            </a:r>
            <a:r>
              <a:rPr lang="zh-TW" altLang="en-US" sz="2400" dirty="0" smtClean="0"/>
              <a:t>圖</a:t>
            </a:r>
            <a:endParaRPr lang="en-US" altLang="zh-TW" sz="2400" dirty="0" smtClean="0"/>
          </a:p>
          <a:p>
            <a:r>
              <a:rPr lang="zh-TW" altLang="en-US" sz="2400" dirty="0"/>
              <a:t>我們看到在</a:t>
            </a:r>
            <a:r>
              <a:rPr lang="en-US" altLang="zh-TW" sz="2400" dirty="0" err="1"/>
              <a:t>Q</a:t>
            </a:r>
            <a:r>
              <a:rPr lang="en-US" altLang="zh-TW" sz="2400" baseline="-25000" dirty="0" err="1"/>
              <a:t>1</a:t>
            </a:r>
            <a:r>
              <a:rPr lang="en-US" altLang="zh-TW" sz="2400" dirty="0"/>
              <a:t> </a:t>
            </a:r>
            <a:r>
              <a:rPr lang="zh-TW" altLang="en-US" sz="2400" dirty="0"/>
              <a:t>上，分公司一所售商品單價是稍微</a:t>
            </a:r>
            <a:r>
              <a:rPr lang="zh-TW" altLang="en-US" sz="2400" dirty="0" smtClean="0"/>
              <a:t>低於分公司</a:t>
            </a:r>
            <a:r>
              <a:rPr lang="zh-TW" altLang="en-US" sz="2400" dirty="0"/>
              <a:t>二的，換句話說，在分公司一中，有</a:t>
            </a:r>
            <a:r>
              <a:rPr lang="en-US" altLang="zh-TW" sz="2400" dirty="0"/>
              <a:t>25% </a:t>
            </a:r>
            <a:r>
              <a:rPr lang="zh-TW" altLang="en-US" sz="2400" dirty="0"/>
              <a:t>的銷售商品其單價</a:t>
            </a:r>
            <a:r>
              <a:rPr lang="zh-TW" altLang="en-US" sz="2400" dirty="0" smtClean="0"/>
              <a:t>會小於</a:t>
            </a:r>
            <a:r>
              <a:rPr lang="zh-TW" altLang="en-US" sz="2400" dirty="0"/>
              <a:t>或等於 </a:t>
            </a:r>
            <a:r>
              <a:rPr lang="en-US" altLang="zh-TW" sz="2400" dirty="0"/>
              <a:t>$60 </a:t>
            </a:r>
            <a:r>
              <a:rPr lang="zh-TW" altLang="en-US" sz="2400" dirty="0"/>
              <a:t>元，而在分公司二中有</a:t>
            </a:r>
            <a:r>
              <a:rPr lang="en-US" altLang="zh-TW" sz="2400" dirty="0"/>
              <a:t>25% </a:t>
            </a:r>
            <a:r>
              <a:rPr lang="zh-TW" altLang="en-US" sz="2400" dirty="0"/>
              <a:t>的銷售商品其單價會</a:t>
            </a:r>
            <a:r>
              <a:rPr lang="zh-TW" altLang="en-US" sz="2400" dirty="0" smtClean="0"/>
              <a:t>小於或</a:t>
            </a:r>
            <a:r>
              <a:rPr lang="zh-TW" altLang="en-US" sz="2400" dirty="0"/>
              <a:t>等於 </a:t>
            </a:r>
            <a:r>
              <a:rPr lang="en-US" altLang="zh-TW" sz="2400" dirty="0"/>
              <a:t>$64 </a:t>
            </a:r>
            <a:r>
              <a:rPr lang="zh-TW" altLang="en-US" sz="2400" dirty="0"/>
              <a:t>元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因為分公司一銷售的商品單價傾向低於</a:t>
            </a:r>
            <a:r>
              <a:rPr lang="zh-TW" altLang="en-US" sz="2400" dirty="0" smtClean="0"/>
              <a:t>分公司二</a:t>
            </a:r>
            <a:r>
              <a:rPr lang="zh-TW" altLang="en-US" sz="2400" dirty="0"/>
              <a:t>的商品單價。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844824"/>
            <a:ext cx="6324600" cy="364807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09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直方圖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如果</a:t>
            </a:r>
            <a:r>
              <a:rPr lang="en-US" altLang="zh-TW" sz="2400" i="1" dirty="0"/>
              <a:t>X </a:t>
            </a:r>
            <a:r>
              <a:rPr lang="zh-TW" altLang="en-US" sz="2400" dirty="0"/>
              <a:t>是名目屬性，例如「</a:t>
            </a:r>
            <a:r>
              <a:rPr lang="zh-TW" altLang="en-US" sz="2400" dirty="0" smtClean="0"/>
              <a:t>汽車</a:t>
            </a:r>
            <a:r>
              <a:rPr lang="zh-TW" altLang="en-US" sz="2400" dirty="0"/>
              <a:t>樣式」或「商品類型」，則對屬性</a:t>
            </a:r>
            <a:r>
              <a:rPr lang="en-US" altLang="zh-TW" sz="2400" i="1" dirty="0"/>
              <a:t>X </a:t>
            </a:r>
            <a:r>
              <a:rPr lang="zh-TW" altLang="en-US" sz="2400" dirty="0"/>
              <a:t>中每一個已知的屬性值，繪製</a:t>
            </a:r>
            <a:r>
              <a:rPr lang="zh-TW" altLang="en-US" sz="2400" dirty="0" smtClean="0"/>
              <a:t>一個長</a:t>
            </a:r>
            <a:r>
              <a:rPr lang="zh-TW" altLang="en-US" sz="2400" dirty="0"/>
              <a:t>條或垂直柱，長條的高度代表該屬性值出現的頻率 </a:t>
            </a:r>
            <a:r>
              <a:rPr lang="en-US" altLang="zh-TW" sz="2400" dirty="0"/>
              <a:t>( </a:t>
            </a:r>
            <a:r>
              <a:rPr lang="zh-TW" altLang="en-US" sz="2400" dirty="0"/>
              <a:t>亦即，計數 </a:t>
            </a:r>
            <a:r>
              <a:rPr lang="en-US" altLang="zh-TW" sz="2400" dirty="0"/>
              <a:t>)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依此</a:t>
            </a:r>
            <a:r>
              <a:rPr lang="zh-TW" altLang="en-US" sz="2400" dirty="0"/>
              <a:t>所繪製的圖形也常稱為</a:t>
            </a:r>
            <a:r>
              <a:rPr lang="zh-TW" altLang="en-US" sz="2400" b="1" dirty="0"/>
              <a:t>長條圖</a:t>
            </a:r>
            <a:r>
              <a:rPr lang="zh-TW" altLang="en-US" sz="2400" dirty="0"/>
              <a:t> </a:t>
            </a:r>
            <a:r>
              <a:rPr lang="en-US" altLang="zh-TW" sz="2400" dirty="0"/>
              <a:t>(bar plot)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如果</a:t>
            </a:r>
            <a:r>
              <a:rPr lang="en-US" altLang="zh-TW" sz="2400" dirty="0"/>
              <a:t>X </a:t>
            </a:r>
            <a:r>
              <a:rPr lang="zh-TW" altLang="en-US" sz="2400" dirty="0"/>
              <a:t>是數值屬性，則偏好稱之為直方圖，將</a:t>
            </a:r>
            <a:r>
              <a:rPr lang="en-US" altLang="zh-TW" sz="2400" dirty="0"/>
              <a:t>X </a:t>
            </a:r>
            <a:r>
              <a:rPr lang="zh-TW" altLang="en-US" sz="2400" dirty="0"/>
              <a:t>的值域切割成不</a:t>
            </a:r>
            <a:r>
              <a:rPr lang="zh-TW" altLang="en-US" sz="2400" dirty="0" smtClean="0"/>
              <a:t>相交</a:t>
            </a:r>
            <a:r>
              <a:rPr lang="zh-TW" altLang="en-US" sz="2400" dirty="0"/>
              <a:t>的相連子區域，這些子區域也稱為桶 </a:t>
            </a:r>
            <a:r>
              <a:rPr lang="en-US" altLang="zh-TW" sz="2400" dirty="0"/>
              <a:t>(bucket) </a:t>
            </a:r>
            <a:r>
              <a:rPr lang="zh-TW" altLang="en-US" sz="2400" dirty="0"/>
              <a:t>或箱 </a:t>
            </a:r>
            <a:r>
              <a:rPr lang="en-US" altLang="zh-TW" sz="2400" dirty="0"/>
              <a:t>(bin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舉例來說，「</a:t>
            </a:r>
            <a:r>
              <a:rPr lang="zh-TW" altLang="en-US" sz="2400" dirty="0" smtClean="0"/>
              <a:t>價格</a:t>
            </a:r>
            <a:r>
              <a:rPr lang="zh-TW" altLang="en-US" sz="2400" dirty="0"/>
              <a:t>」屬性的值域為 </a:t>
            </a:r>
            <a:r>
              <a:rPr lang="en-US" altLang="zh-TW" sz="2400" dirty="0"/>
              <a:t>$1 </a:t>
            </a:r>
            <a:r>
              <a:rPr lang="zh-TW" altLang="en-US" sz="2400" dirty="0"/>
              <a:t>至 </a:t>
            </a:r>
            <a:r>
              <a:rPr lang="en-US" altLang="zh-TW" sz="2400" dirty="0"/>
              <a:t>$200 ( </a:t>
            </a:r>
            <a:r>
              <a:rPr lang="zh-TW" altLang="en-US" sz="2400" dirty="0"/>
              <a:t>四捨五入至整數 </a:t>
            </a:r>
            <a:r>
              <a:rPr lang="en-US" altLang="zh-TW" sz="2400" dirty="0"/>
              <a:t>)</a:t>
            </a:r>
            <a:r>
              <a:rPr lang="zh-TW" altLang="en-US" sz="2400" dirty="0"/>
              <a:t>，它可以被切割成子</a:t>
            </a:r>
            <a:r>
              <a:rPr lang="zh-TW" altLang="en-US" sz="2400" dirty="0" smtClean="0"/>
              <a:t>區域</a:t>
            </a:r>
            <a:r>
              <a:rPr lang="en-US" altLang="zh-TW" sz="2400" dirty="0"/>
              <a:t>1 ~ 20</a:t>
            </a:r>
            <a:r>
              <a:rPr lang="zh-TW" altLang="en-US" sz="2400" dirty="0"/>
              <a:t>、</a:t>
            </a:r>
            <a:r>
              <a:rPr lang="en-US" altLang="zh-TW" sz="2400" dirty="0"/>
              <a:t>21 ~ 40</a:t>
            </a:r>
            <a:r>
              <a:rPr lang="zh-TW" altLang="en-US" sz="2400" dirty="0"/>
              <a:t>、</a:t>
            </a:r>
            <a:r>
              <a:rPr lang="en-US" altLang="zh-TW" sz="2400" dirty="0"/>
              <a:t>41 ~ 60 </a:t>
            </a:r>
            <a:r>
              <a:rPr lang="zh-TW" altLang="en-US" sz="2400" dirty="0" smtClean="0"/>
              <a:t>依此類推</a:t>
            </a:r>
            <a:endParaRPr lang="en-US" altLang="zh-TW" sz="2400" dirty="0" smtClean="0"/>
          </a:p>
          <a:p>
            <a:r>
              <a:rPr lang="zh-TW" altLang="en-US" sz="2400" dirty="0"/>
              <a:t>每一個子區域繪製一個長條，</a:t>
            </a:r>
            <a:r>
              <a:rPr lang="zh-TW" altLang="en-US" sz="2400" dirty="0" smtClean="0"/>
              <a:t>而長</a:t>
            </a:r>
            <a:r>
              <a:rPr lang="zh-TW" altLang="en-US" sz="2400" dirty="0"/>
              <a:t>條的高度代表價格落在此子區域的商品項目的總數。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4" y="1988840"/>
            <a:ext cx="6276975" cy="367665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80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散佈圖與資料相關性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散佈圖</a:t>
            </a:r>
            <a:r>
              <a:rPr lang="zh-TW" altLang="en-US" sz="2400" dirty="0"/>
              <a:t> </a:t>
            </a:r>
            <a:r>
              <a:rPr lang="en-US" altLang="zh-TW" sz="2400" dirty="0"/>
              <a:t>(scatter plot) </a:t>
            </a:r>
            <a:r>
              <a:rPr lang="zh-TW" altLang="en-US" sz="2400" dirty="0"/>
              <a:t>是決定兩個數值屬性之間是否存在關係、模式</a:t>
            </a:r>
            <a:r>
              <a:rPr lang="zh-TW" altLang="en-US" sz="2400" dirty="0" smtClean="0"/>
              <a:t>或趨勢</a:t>
            </a:r>
            <a:r>
              <a:rPr lang="zh-TW" altLang="en-US" sz="2400" dirty="0"/>
              <a:t>的最有效的圖形式方法之</a:t>
            </a:r>
            <a:r>
              <a:rPr lang="zh-TW" altLang="en-US" sz="2400" dirty="0" smtClean="0"/>
              <a:t>一</a:t>
            </a:r>
            <a:endParaRPr lang="en-US" altLang="zh-TW" sz="2400" dirty="0" smtClean="0"/>
          </a:p>
          <a:p>
            <a:r>
              <a:rPr lang="zh-TW" altLang="en-US" sz="2400" dirty="0"/>
              <a:t>每一對的資料值將</a:t>
            </a:r>
            <a:r>
              <a:rPr lang="zh-TW" altLang="en-US" sz="2400" dirty="0" smtClean="0"/>
              <a:t>視為</a:t>
            </a:r>
            <a:r>
              <a:rPr lang="zh-TW" altLang="en-US" sz="2400" dirty="0"/>
              <a:t>代數空間上的座標來對待，並且將之繪製在平面上的一個</a:t>
            </a:r>
            <a:r>
              <a:rPr lang="zh-TW" altLang="en-US" sz="2400" dirty="0" smtClean="0"/>
              <a:t>點</a:t>
            </a:r>
            <a:endParaRPr lang="en-US" altLang="zh-TW" sz="2400" dirty="0" smtClean="0"/>
          </a:p>
          <a:p>
            <a:r>
              <a:rPr lang="zh-TW" altLang="en-US" sz="2400" dirty="0"/>
              <a:t>如果繪製的點是從左下角至右上角</a:t>
            </a:r>
            <a:r>
              <a:rPr lang="zh-TW" altLang="en-US" sz="2400" dirty="0" smtClean="0"/>
              <a:t>傾斜</a:t>
            </a:r>
            <a:r>
              <a:rPr lang="zh-TW" altLang="en-US" sz="2400" dirty="0"/>
              <a:t>分佈，則代表</a:t>
            </a:r>
            <a:r>
              <a:rPr lang="en-US" altLang="zh-TW" sz="2400" i="1" dirty="0"/>
              <a:t>X </a:t>
            </a:r>
            <a:r>
              <a:rPr lang="zh-TW" altLang="en-US" sz="2400" dirty="0"/>
              <a:t>的值隨著</a:t>
            </a:r>
            <a:r>
              <a:rPr lang="en-US" altLang="zh-TW" sz="2400" i="1" dirty="0"/>
              <a:t>Y </a:t>
            </a:r>
            <a:r>
              <a:rPr lang="zh-TW" altLang="en-US" sz="2400" dirty="0"/>
              <a:t>值的增加而增加，暗示正相關 </a:t>
            </a:r>
            <a:r>
              <a:rPr lang="en-US" altLang="zh-TW" sz="2400" dirty="0"/>
              <a:t>( </a:t>
            </a:r>
            <a:r>
              <a:rPr lang="zh-TW" altLang="en-US" sz="2400" dirty="0"/>
              <a:t>如</a:t>
            </a:r>
            <a:r>
              <a:rPr lang="zh-TW" altLang="en-US" sz="2400" dirty="0" smtClean="0"/>
              <a:t>圖</a:t>
            </a:r>
            <a:r>
              <a:rPr lang="en-US" altLang="zh-TW" sz="2400" dirty="0" smtClean="0"/>
              <a:t>2.8(a</a:t>
            </a:r>
            <a:r>
              <a:rPr lang="en-US" altLang="zh-TW" sz="2400" dirty="0"/>
              <a:t>) )</a:t>
            </a:r>
            <a:r>
              <a:rPr lang="zh-TW" altLang="en-US" sz="2400" dirty="0"/>
              <a:t>，如果繪製的點是從左上角至右下角傾斜分佈，則代表</a:t>
            </a:r>
            <a:r>
              <a:rPr lang="en-US" altLang="zh-TW" sz="2400" i="1" dirty="0"/>
              <a:t>X </a:t>
            </a:r>
            <a:r>
              <a:rPr lang="zh-TW" altLang="en-US" sz="2400" dirty="0"/>
              <a:t>的值</a:t>
            </a:r>
            <a:r>
              <a:rPr lang="zh-TW" altLang="en-US" sz="2400" dirty="0" smtClean="0"/>
              <a:t>隨著</a:t>
            </a:r>
            <a:r>
              <a:rPr lang="en-US" altLang="zh-TW" sz="2400" i="1" dirty="0" smtClean="0"/>
              <a:t>Y </a:t>
            </a:r>
            <a:r>
              <a:rPr lang="zh-TW" altLang="en-US" sz="2400" dirty="0"/>
              <a:t>值的增加而減少，暗示負相關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916833"/>
            <a:ext cx="5829300" cy="336232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778719"/>
            <a:ext cx="7486650" cy="363855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2047875"/>
            <a:ext cx="7972425" cy="276225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7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2.3 </a:t>
            </a:r>
            <a:r>
              <a:rPr lang="zh-TW" altLang="en-US" sz="3600" dirty="0" smtClean="0"/>
              <a:t>資料</a:t>
            </a:r>
            <a:r>
              <a:rPr lang="zh-TW" altLang="en-US" sz="3600" dirty="0"/>
              <a:t>視覺化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/>
              <a:t>資料視覺化 </a:t>
            </a:r>
            <a:r>
              <a:rPr lang="en-US" altLang="zh-TW" sz="2800" dirty="0"/>
              <a:t>(data visualization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致力</a:t>
            </a:r>
            <a:r>
              <a:rPr lang="zh-TW" altLang="en-US" sz="2800" dirty="0"/>
              <a:t>於透過圖形表示法將資料清晰與有效率地傳遞給使用者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r>
              <a:rPr lang="zh-TW" altLang="en-US" sz="2800" dirty="0"/>
              <a:t>包含圖素導向</a:t>
            </a:r>
            <a:r>
              <a:rPr lang="zh-TW" altLang="en-US" sz="2800" dirty="0" smtClean="0"/>
              <a:t>技術</a:t>
            </a:r>
            <a:r>
              <a:rPr lang="zh-TW" altLang="en-US" sz="2800" dirty="0"/>
              <a:t>、幾何投影技術、圖像式技術，階層式與圖形式技術</a:t>
            </a:r>
          </a:p>
        </p:txBody>
      </p:sp>
    </p:spTree>
    <p:extLst>
      <p:ext uri="{BB962C8B-B14F-4D97-AF65-F5344CB8AC3E}">
        <p14:creationId xmlns:p14="http://schemas.microsoft.com/office/powerpoint/2010/main" val="177698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2.3.1 </a:t>
            </a:r>
            <a:r>
              <a:rPr lang="zh-TW" altLang="en-US" sz="3600" dirty="0"/>
              <a:t>圖素導向視覺化技術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對於一個</a:t>
            </a:r>
            <a:r>
              <a:rPr lang="en-US" altLang="zh-TW" sz="2400" i="1" dirty="0"/>
              <a:t>m</a:t>
            </a:r>
            <a:r>
              <a:rPr lang="en-US" altLang="zh-TW" sz="2400" dirty="0"/>
              <a:t>-</a:t>
            </a:r>
            <a:r>
              <a:rPr lang="zh-TW" altLang="en-US" sz="2400" dirty="0"/>
              <a:t>維度資料集，</a:t>
            </a:r>
            <a:r>
              <a:rPr lang="zh-TW" altLang="en-US" sz="2400" b="1" dirty="0"/>
              <a:t>圖素導向</a:t>
            </a:r>
            <a:r>
              <a:rPr lang="zh-TW" altLang="en-US" sz="2400" b="1" dirty="0" smtClean="0"/>
              <a:t>技術 </a:t>
            </a:r>
            <a:r>
              <a:rPr lang="en-US" altLang="zh-TW" sz="2400" dirty="0"/>
              <a:t>(pixel-oriented technique) </a:t>
            </a:r>
            <a:r>
              <a:rPr lang="zh-TW" altLang="en-US" sz="2400" dirty="0"/>
              <a:t>在螢幕上建立</a:t>
            </a:r>
            <a:r>
              <a:rPr lang="en-US" altLang="zh-TW" sz="2400" i="1" dirty="0"/>
              <a:t>m </a:t>
            </a:r>
            <a:r>
              <a:rPr lang="zh-TW" altLang="en-US" sz="2400" dirty="0"/>
              <a:t>個視窗，每一個視窗對應</a:t>
            </a:r>
            <a:r>
              <a:rPr lang="zh-TW" altLang="en-US" sz="2400" dirty="0" smtClean="0"/>
              <a:t>一個</a:t>
            </a:r>
            <a:r>
              <a:rPr lang="zh-TW" altLang="en-US" sz="2400" dirty="0"/>
              <a:t>維度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一筆包含</a:t>
            </a:r>
            <a:r>
              <a:rPr lang="en-US" altLang="zh-TW" sz="2400" dirty="0"/>
              <a:t>m-</a:t>
            </a:r>
            <a:r>
              <a:rPr lang="zh-TW" altLang="en-US" sz="2400" dirty="0"/>
              <a:t>維度之值的資料紀錄，將對應到</a:t>
            </a:r>
            <a:r>
              <a:rPr lang="en-US" altLang="zh-TW" sz="2400" dirty="0"/>
              <a:t>m </a:t>
            </a:r>
            <a:r>
              <a:rPr lang="zh-TW" altLang="en-US" sz="2400" dirty="0"/>
              <a:t>個圖素，並將</a:t>
            </a:r>
            <a:r>
              <a:rPr lang="en-US" altLang="zh-TW" sz="2400" dirty="0" smtClean="0"/>
              <a:t>m</a:t>
            </a:r>
            <a:r>
              <a:rPr lang="zh-TW" altLang="en-US" sz="2400" dirty="0" smtClean="0"/>
              <a:t>個</a:t>
            </a:r>
            <a:r>
              <a:rPr lang="zh-TW" altLang="en-US" sz="2400" dirty="0"/>
              <a:t>圖素分別映射到</a:t>
            </a:r>
            <a:r>
              <a:rPr lang="en-US" altLang="zh-TW" sz="2400" dirty="0"/>
              <a:t>m </a:t>
            </a:r>
            <a:r>
              <a:rPr lang="zh-TW" altLang="en-US" sz="2400" dirty="0"/>
              <a:t>個視窗中對應的位置，而圖素之顏色反映對應之值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在視窗中，資料值是根據某全域順序 </a:t>
            </a:r>
            <a:r>
              <a:rPr lang="en-US" altLang="zh-TW" sz="2400" dirty="0"/>
              <a:t>(global order) </a:t>
            </a:r>
            <a:r>
              <a:rPr lang="zh-TW" altLang="en-US" sz="2400" dirty="0"/>
              <a:t>來排列，此全</a:t>
            </a:r>
            <a:r>
              <a:rPr lang="zh-TW" altLang="en-US" sz="2400" dirty="0" smtClean="0"/>
              <a:t>域順序</a:t>
            </a:r>
            <a:r>
              <a:rPr lang="zh-TW" altLang="en-US" sz="2400" dirty="0"/>
              <a:t>是全部視窗一同共用的</a:t>
            </a:r>
          </a:p>
        </p:txBody>
      </p:sp>
    </p:spTree>
    <p:extLst>
      <p:ext uri="{BB962C8B-B14F-4D97-AF65-F5344CB8AC3E}">
        <p14:creationId xmlns:p14="http://schemas.microsoft.com/office/powerpoint/2010/main" val="19560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 smtClean="0"/>
              <a:t>2.16</a:t>
            </a:r>
            <a:r>
              <a:rPr lang="zh-TW" altLang="en-US" sz="3600" dirty="0" smtClean="0"/>
              <a:t> 圖素</a:t>
            </a:r>
            <a:r>
              <a:rPr lang="zh-TW" altLang="en-US" sz="3600" dirty="0"/>
              <a:t>導向視覺化技術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AllElectronics</a:t>
            </a:r>
            <a:r>
              <a:rPr lang="en-US" altLang="zh-TW" sz="2400" dirty="0"/>
              <a:t> </a:t>
            </a:r>
            <a:r>
              <a:rPr lang="zh-TW" altLang="en-US" sz="2400" dirty="0"/>
              <a:t>公司維護了一份顧客資訊表，包含了四個屬性：「</a:t>
            </a:r>
            <a:r>
              <a:rPr lang="zh-TW" altLang="en-US" sz="2400" dirty="0" smtClean="0"/>
              <a:t>收入</a:t>
            </a:r>
            <a:r>
              <a:rPr lang="zh-TW" altLang="en-US" sz="2400" dirty="0"/>
              <a:t>」、「信用額度」、「交易金額」與「年齡</a:t>
            </a:r>
            <a:r>
              <a:rPr lang="zh-TW" altLang="en-US" sz="2400" dirty="0" smtClean="0"/>
              <a:t>」</a:t>
            </a:r>
            <a:endParaRPr lang="en-US" altLang="zh-TW" sz="2400" dirty="0" smtClean="0"/>
          </a:p>
          <a:p>
            <a:r>
              <a:rPr lang="zh-TW" altLang="en-US" sz="2400" dirty="0"/>
              <a:t>將所有顧客根據「收入」值進行遞增</a:t>
            </a:r>
            <a:r>
              <a:rPr lang="zh-TW" altLang="en-US" sz="2400" dirty="0" smtClean="0"/>
              <a:t>排序</a:t>
            </a:r>
            <a:endParaRPr lang="en-US" altLang="zh-TW" sz="2400" dirty="0" smtClean="0"/>
          </a:p>
          <a:p>
            <a:r>
              <a:rPr lang="zh-TW" altLang="en-US" sz="2400" dirty="0" smtClean="0"/>
              <a:t>圖素顏色</a:t>
            </a:r>
            <a:r>
              <a:rPr lang="zh-TW" altLang="en-US" sz="2400" dirty="0"/>
              <a:t>越淡，代表對應屬性值越</a:t>
            </a:r>
            <a:r>
              <a:rPr lang="zh-TW" altLang="en-US" sz="2400" dirty="0" smtClean="0"/>
              <a:t>小</a:t>
            </a:r>
            <a:endParaRPr lang="en-US" altLang="zh-TW" sz="2400" dirty="0" smtClean="0"/>
          </a:p>
          <a:p>
            <a:r>
              <a:rPr lang="zh-TW" altLang="en-US" sz="2400" dirty="0"/>
              <a:t>「信用額度」值隨著「收入」值增加而增加；</a:t>
            </a:r>
          </a:p>
          <a:p>
            <a:r>
              <a:rPr lang="zh-TW" altLang="en-US" sz="2400" dirty="0"/>
              <a:t>「收入」落在中間區段的顧客更可能跟</a:t>
            </a:r>
            <a:r>
              <a:rPr lang="en-US" altLang="zh-TW" sz="2400" dirty="0" err="1"/>
              <a:t>AllElectronics</a:t>
            </a:r>
            <a:r>
              <a:rPr lang="en-US" altLang="zh-TW" sz="2400" dirty="0"/>
              <a:t> </a:t>
            </a:r>
            <a:r>
              <a:rPr lang="zh-TW" altLang="en-US" sz="2400" dirty="0"/>
              <a:t>購買商品 </a:t>
            </a:r>
            <a:r>
              <a:rPr lang="en-US" altLang="zh-TW" sz="2400" dirty="0"/>
              <a:t>( </a:t>
            </a:r>
            <a:r>
              <a:rPr lang="zh-TW" altLang="en-US" sz="2400" dirty="0" smtClean="0"/>
              <a:t>對應「</a:t>
            </a:r>
            <a:r>
              <a:rPr lang="zh-TW" altLang="en-US" sz="2400" dirty="0"/>
              <a:t>交易金額」較大 </a:t>
            </a:r>
            <a:r>
              <a:rPr lang="en-US" altLang="zh-TW" sz="2400" dirty="0"/>
              <a:t>)</a:t>
            </a:r>
            <a:r>
              <a:rPr lang="zh-TW" altLang="en-US" sz="2400" dirty="0"/>
              <a:t>；而「年齡」與「收入」沒有明顯的相互關係。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9" y="2060849"/>
            <a:ext cx="7934325" cy="343852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8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2.3.2 </a:t>
            </a:r>
            <a:r>
              <a:rPr lang="zh-TW" altLang="en-US" sz="3600" dirty="0"/>
              <a:t>幾何投影視覺化技術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4" y="1484784"/>
            <a:ext cx="7877175" cy="512445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9" y="1226394"/>
            <a:ext cx="8048625" cy="551497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30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2.3.2 </a:t>
            </a:r>
            <a:r>
              <a:rPr lang="zh-TW" altLang="en-US" sz="3600" dirty="0"/>
              <a:t>幾何投影視覺化技術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平行座標軸 </a:t>
            </a:r>
            <a:r>
              <a:rPr lang="en-US" altLang="zh-TW" sz="2400" dirty="0"/>
              <a:t>(parallel coordinate)</a:t>
            </a:r>
            <a:r>
              <a:rPr lang="zh-TW" altLang="en-US" sz="2400" dirty="0"/>
              <a:t>，它能處理更高維度的資料，要</a:t>
            </a:r>
            <a:r>
              <a:rPr lang="zh-TW" altLang="en-US" sz="2400" dirty="0" smtClean="0"/>
              <a:t>視覺化</a:t>
            </a:r>
            <a:r>
              <a:rPr lang="en-US" altLang="zh-TW" sz="2400" i="1" dirty="0"/>
              <a:t>n</a:t>
            </a:r>
            <a:r>
              <a:rPr lang="en-US" altLang="zh-TW" sz="2400" dirty="0"/>
              <a:t>-</a:t>
            </a:r>
            <a:r>
              <a:rPr lang="zh-TW" altLang="en-US" sz="2400" dirty="0"/>
              <a:t>維度資料，平行座標軸技術繪畫出</a:t>
            </a:r>
            <a:r>
              <a:rPr lang="en-US" altLang="zh-TW" sz="2400" i="1" dirty="0"/>
              <a:t>n </a:t>
            </a:r>
            <a:r>
              <a:rPr lang="zh-TW" altLang="en-US" sz="2400" dirty="0"/>
              <a:t>個相同空間、彼此平行的軸</a:t>
            </a:r>
            <a:r>
              <a:rPr lang="zh-TW" altLang="en-US" sz="2400" dirty="0" smtClean="0"/>
              <a:t>，每</a:t>
            </a:r>
            <a:r>
              <a:rPr lang="zh-TW" altLang="en-US" sz="2400" dirty="0"/>
              <a:t>一個軸對應於一個維度，一筆資料紀錄用多邊形折線來顯示，而此</a:t>
            </a:r>
            <a:r>
              <a:rPr lang="zh-TW" altLang="en-US" sz="2400" dirty="0" smtClean="0"/>
              <a:t>折線與</a:t>
            </a:r>
            <a:r>
              <a:rPr lang="zh-TW" altLang="en-US" sz="2400" dirty="0"/>
              <a:t>每一軸相交點之值，即為該筆資料紀錄在對應的維度上之值 </a:t>
            </a:r>
            <a:r>
              <a:rPr lang="en-US" altLang="zh-TW" sz="2400" dirty="0"/>
              <a:t>( </a:t>
            </a:r>
            <a:r>
              <a:rPr lang="zh-TW" altLang="en-US" sz="2400" dirty="0"/>
              <a:t>如圖</a:t>
            </a:r>
            <a:r>
              <a:rPr lang="en-US" altLang="zh-TW" sz="2400" dirty="0" smtClean="0"/>
              <a:t>2.16</a:t>
            </a:r>
            <a:r>
              <a:rPr lang="zh-TW" altLang="en-US" sz="2400" dirty="0" smtClean="0"/>
              <a:t>所示 </a:t>
            </a:r>
            <a:r>
              <a:rPr lang="en-US" altLang="zh-TW" sz="2400" dirty="0"/>
              <a:t>)</a:t>
            </a:r>
            <a:r>
              <a:rPr lang="zh-TW" altLang="en-US" sz="2400" dirty="0"/>
              <a:t>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57325"/>
            <a:ext cx="8115300" cy="485775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1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2.3.3 </a:t>
            </a:r>
            <a:r>
              <a:rPr lang="zh-TW" altLang="en-US" sz="3600" dirty="0"/>
              <a:t>圖像式視覺化技術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切爾諾夫臉譜圖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Chernoff</a:t>
            </a:r>
            <a:r>
              <a:rPr lang="en-US" altLang="zh-TW" sz="2400" dirty="0"/>
              <a:t> faces) </a:t>
            </a:r>
            <a:r>
              <a:rPr lang="zh-TW" altLang="en-US" sz="2400" dirty="0"/>
              <a:t>是統計學家赫爾曼 </a:t>
            </a:r>
            <a:r>
              <a:rPr lang="en-US" altLang="zh-TW" sz="2400" dirty="0"/>
              <a:t>• </a:t>
            </a:r>
            <a:r>
              <a:rPr lang="zh-TW" altLang="en-US" sz="2400" dirty="0"/>
              <a:t>切爾諾夫</a:t>
            </a:r>
            <a:r>
              <a:rPr lang="zh-TW" altLang="en-US" sz="2400" dirty="0" smtClean="0"/>
              <a:t>於</a:t>
            </a:r>
            <a:r>
              <a:rPr lang="en-US" altLang="zh-TW" sz="2400" dirty="0" smtClean="0"/>
              <a:t>1973 </a:t>
            </a:r>
            <a:r>
              <a:rPr lang="zh-TW" altLang="en-US" sz="2400" dirty="0"/>
              <a:t>年所提出，它能將多達</a:t>
            </a:r>
            <a:r>
              <a:rPr lang="en-US" altLang="zh-TW" sz="2400" dirty="0" smtClean="0"/>
              <a:t>18 </a:t>
            </a:r>
            <a:r>
              <a:rPr lang="zh-TW" altLang="en-US" sz="2400" dirty="0"/>
              <a:t>維度 </a:t>
            </a:r>
            <a:r>
              <a:rPr lang="en-US" altLang="zh-TW" sz="2400" dirty="0"/>
              <a:t>( </a:t>
            </a:r>
            <a:r>
              <a:rPr lang="zh-TW" altLang="en-US" sz="2400" dirty="0"/>
              <a:t>或變數 </a:t>
            </a:r>
            <a:r>
              <a:rPr lang="en-US" altLang="zh-TW" sz="2400" dirty="0"/>
              <a:t>) </a:t>
            </a:r>
            <a:r>
              <a:rPr lang="zh-TW" altLang="en-US" sz="2400" dirty="0"/>
              <a:t>的高維度資料以卡通</a:t>
            </a:r>
            <a:r>
              <a:rPr lang="zh-TW" altLang="en-US" sz="2400" dirty="0" smtClean="0"/>
              <a:t>臉譜圖</a:t>
            </a:r>
            <a:r>
              <a:rPr lang="zh-TW" altLang="en-US" sz="2400" dirty="0"/>
              <a:t>顯示</a:t>
            </a:r>
            <a:r>
              <a:rPr lang="zh-TW" altLang="en-US" sz="2400" dirty="0" smtClean="0"/>
              <a:t>出來</a:t>
            </a:r>
            <a:endParaRPr lang="en-US" altLang="zh-TW" sz="2400" dirty="0" smtClean="0"/>
          </a:p>
          <a:p>
            <a:r>
              <a:rPr lang="zh-TW" altLang="en-US" sz="2400" dirty="0"/>
              <a:t>維度的值能映射到下列的臉部</a:t>
            </a:r>
            <a:r>
              <a:rPr lang="zh-TW" altLang="en-US" sz="2400" dirty="0" smtClean="0"/>
              <a:t>特徵</a:t>
            </a:r>
            <a:r>
              <a:rPr lang="zh-TW" altLang="en-US" sz="2400" dirty="0"/>
              <a:t>：眼睛大小、兩眼間距離、鼻子長度、鼻子寬度，嘴巴彎曲度、嘴巴</a:t>
            </a:r>
            <a:r>
              <a:rPr lang="zh-TW" altLang="en-US" sz="2400" dirty="0" smtClean="0"/>
              <a:t>寬度</a:t>
            </a:r>
            <a:r>
              <a:rPr lang="zh-TW" altLang="en-US" sz="2400" dirty="0"/>
              <a:t>、嘴巴張開度、眼球大小、眉毛傾斜度、眼睛偏移度、頭部偏移度。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938337"/>
            <a:ext cx="6610350" cy="389572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02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2.1.1 </a:t>
            </a:r>
            <a:r>
              <a:rPr lang="zh-TW" altLang="en-US" sz="3600" dirty="0"/>
              <a:t>何謂屬性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資料</a:t>
            </a:r>
            <a:r>
              <a:rPr lang="zh-TW" altLang="en-US" sz="2800" b="1" dirty="0"/>
              <a:t>屬性 </a:t>
            </a:r>
            <a:r>
              <a:rPr lang="en-US" altLang="zh-TW" sz="2800" dirty="0"/>
              <a:t>(attribute) </a:t>
            </a:r>
            <a:r>
              <a:rPr lang="zh-TW" altLang="en-US" sz="2800" dirty="0"/>
              <a:t>代表資料物件的特徵或特性，在文獻上，屬性</a:t>
            </a:r>
            <a:r>
              <a:rPr lang="zh-TW" altLang="en-US" sz="2800" dirty="0" smtClean="0"/>
              <a:t>與維</a:t>
            </a:r>
            <a:r>
              <a:rPr lang="zh-TW" altLang="en-US" sz="2800" dirty="0"/>
              <a:t>度 </a:t>
            </a:r>
            <a:r>
              <a:rPr lang="en-US" altLang="zh-TW" sz="2800" dirty="0"/>
              <a:t>(dimension)</a:t>
            </a:r>
            <a:r>
              <a:rPr lang="zh-TW" altLang="en-US" sz="2800" dirty="0"/>
              <a:t>、特徵 </a:t>
            </a:r>
            <a:r>
              <a:rPr lang="en-US" altLang="zh-TW" sz="2800" dirty="0"/>
              <a:t>(feature) </a:t>
            </a:r>
            <a:r>
              <a:rPr lang="zh-TW" altLang="en-US" sz="2800" dirty="0"/>
              <a:t>與變數 </a:t>
            </a:r>
            <a:r>
              <a:rPr lang="en-US" altLang="zh-TW" sz="2800" dirty="0"/>
              <a:t>(variable) </a:t>
            </a:r>
            <a:r>
              <a:rPr lang="zh-TW" altLang="en-US" sz="2800" dirty="0"/>
              <a:t>是指相同的</a:t>
            </a:r>
            <a:r>
              <a:rPr lang="zh-TW" altLang="en-US" sz="2800" dirty="0" smtClean="0"/>
              <a:t>意思</a:t>
            </a:r>
            <a:endParaRPr lang="en-US" altLang="zh-TW" sz="2800" dirty="0" smtClean="0"/>
          </a:p>
          <a:p>
            <a:r>
              <a:rPr lang="zh-TW" altLang="en-US" sz="2800" dirty="0"/>
              <a:t>屬性的</a:t>
            </a:r>
            <a:r>
              <a:rPr lang="zh-TW" altLang="en-US" sz="2800" b="1" dirty="0"/>
              <a:t>型態 </a:t>
            </a:r>
            <a:r>
              <a:rPr lang="en-US" altLang="zh-TW" sz="2800" dirty="0"/>
              <a:t>(type) </a:t>
            </a:r>
            <a:r>
              <a:rPr lang="zh-TW" altLang="en-US" sz="2800" dirty="0"/>
              <a:t>可能為名目、二元、順序與數值型態</a:t>
            </a:r>
          </a:p>
        </p:txBody>
      </p:sp>
    </p:spTree>
    <p:extLst>
      <p:ext uri="{BB962C8B-B14F-4D97-AF65-F5344CB8AC3E}">
        <p14:creationId xmlns:p14="http://schemas.microsoft.com/office/powerpoint/2010/main" val="210237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2.3.3 </a:t>
            </a:r>
            <a:r>
              <a:rPr lang="zh-TW" altLang="en-US" sz="3600" dirty="0"/>
              <a:t>圖像式視覺化技術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人型支架圖 </a:t>
            </a:r>
            <a:r>
              <a:rPr lang="en-US" altLang="zh-TW" sz="2400" dirty="0"/>
              <a:t>(stick figure) </a:t>
            </a:r>
            <a:r>
              <a:rPr lang="zh-TW" altLang="en-US" sz="2400" dirty="0"/>
              <a:t>視覺化技術將多維度資料映射至一個五</a:t>
            </a:r>
            <a:r>
              <a:rPr lang="zh-TW" altLang="en-US" sz="2400" dirty="0" smtClean="0"/>
              <a:t>片段人</a:t>
            </a:r>
            <a:r>
              <a:rPr lang="zh-TW" altLang="en-US" sz="2400" dirty="0"/>
              <a:t>型支架圖，其中每一個圖形都畫有四肢與一個軀體，其中有兩個維度</a:t>
            </a:r>
            <a:r>
              <a:rPr lang="zh-TW" altLang="en-US" sz="2400" dirty="0" smtClean="0"/>
              <a:t>映射</a:t>
            </a:r>
            <a:r>
              <a:rPr lang="zh-TW" altLang="en-US" sz="2400" dirty="0"/>
              <a:t>至顯示軸 </a:t>
            </a:r>
            <a:r>
              <a:rPr lang="en-US" altLang="zh-TW" sz="2400" dirty="0"/>
              <a:t>( </a:t>
            </a:r>
            <a:r>
              <a:rPr lang="en-US" altLang="zh-TW" sz="2400" i="1" dirty="0"/>
              <a:t>x </a:t>
            </a:r>
            <a:r>
              <a:rPr lang="zh-TW" altLang="en-US" sz="2400" dirty="0"/>
              <a:t>與</a:t>
            </a:r>
            <a:r>
              <a:rPr lang="en-US" altLang="zh-TW" sz="2400" i="1" dirty="0"/>
              <a:t>y </a:t>
            </a:r>
            <a:r>
              <a:rPr lang="zh-TW" altLang="en-US" sz="2400" dirty="0"/>
              <a:t>軸 </a:t>
            </a:r>
            <a:r>
              <a:rPr lang="en-US" altLang="zh-TW" sz="2400" dirty="0"/>
              <a:t>)</a:t>
            </a:r>
            <a:r>
              <a:rPr lang="zh-TW" altLang="en-US" sz="2400" dirty="0"/>
              <a:t>，而其餘特徵被映射到四肢的角度與長度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視覺化結果呈現的紋理</a:t>
            </a:r>
            <a:r>
              <a:rPr lang="zh-TW" altLang="en-US" sz="2400" dirty="0" smtClean="0"/>
              <a:t>樣式</a:t>
            </a:r>
            <a:r>
              <a:rPr lang="zh-TW" altLang="en-US" sz="2400" dirty="0"/>
              <a:t>能反映資料的趨勢。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72817"/>
            <a:ext cx="8096250" cy="460057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0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2.3.4 </a:t>
            </a:r>
            <a:r>
              <a:rPr lang="zh-TW" altLang="en-US" sz="3600" dirty="0"/>
              <a:t>階層式視覺化技術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階層式視覺化技術 </a:t>
            </a:r>
            <a:r>
              <a:rPr lang="en-US" altLang="zh-TW" sz="2400" dirty="0"/>
              <a:t>(hierarchical visualization technique) </a:t>
            </a:r>
            <a:r>
              <a:rPr lang="zh-TW" altLang="en-US" sz="2400" dirty="0"/>
              <a:t>將全部維度</a:t>
            </a:r>
            <a:r>
              <a:rPr lang="zh-TW" altLang="en-US" sz="2400" dirty="0" smtClean="0"/>
              <a:t>切割</a:t>
            </a:r>
            <a:r>
              <a:rPr lang="zh-TW" altLang="en-US" sz="2400" dirty="0"/>
              <a:t>成子集合 </a:t>
            </a:r>
            <a:r>
              <a:rPr lang="en-US" altLang="zh-TW" sz="2400" dirty="0"/>
              <a:t>( </a:t>
            </a:r>
            <a:r>
              <a:rPr lang="zh-TW" altLang="en-US" sz="2400" dirty="0"/>
              <a:t>亦即，子空間 </a:t>
            </a:r>
            <a:r>
              <a:rPr lang="en-US" altLang="zh-TW" sz="2400" dirty="0"/>
              <a:t>)</a:t>
            </a:r>
            <a:r>
              <a:rPr lang="zh-TW" altLang="en-US" sz="2400" dirty="0"/>
              <a:t>，再透過階層式架構來視覺化顯示這些子</a:t>
            </a:r>
            <a:r>
              <a:rPr lang="zh-TW" altLang="en-US" sz="2400" dirty="0" smtClean="0"/>
              <a:t>空間。</a:t>
            </a:r>
            <a:endParaRPr lang="en-US" altLang="zh-TW" sz="2400" dirty="0" smtClean="0"/>
          </a:p>
          <a:p>
            <a:r>
              <a:rPr lang="zh-TW" altLang="en-US" sz="2400" dirty="0"/>
              <a:t>「</a:t>
            </a:r>
            <a:r>
              <a:rPr lang="zh-TW" altLang="en-US" sz="2400" b="1" dirty="0"/>
              <a:t>世界中的世界 </a:t>
            </a:r>
            <a:r>
              <a:rPr lang="en-US" altLang="zh-TW" sz="2400" dirty="0"/>
              <a:t>(world-within-world)</a:t>
            </a:r>
            <a:r>
              <a:rPr lang="zh-TW" altLang="en-US" sz="2400" dirty="0"/>
              <a:t>」也稱為</a:t>
            </a:r>
            <a:r>
              <a:rPr lang="en-US" altLang="zh-TW" sz="2400" i="1" dirty="0"/>
              <a:t>n</a:t>
            </a:r>
            <a:r>
              <a:rPr lang="en-US" altLang="zh-TW" sz="2400" dirty="0"/>
              <a:t>-</a:t>
            </a:r>
            <a:r>
              <a:rPr lang="zh-TW" altLang="en-US" sz="2400" dirty="0"/>
              <a:t>視角 </a:t>
            </a:r>
            <a:r>
              <a:rPr lang="en-US" altLang="zh-TW" sz="2400" dirty="0"/>
              <a:t>(</a:t>
            </a:r>
            <a:r>
              <a:rPr lang="en-US" altLang="zh-TW" sz="2400" i="1" dirty="0"/>
              <a:t>n</a:t>
            </a:r>
            <a:r>
              <a:rPr lang="en-US" altLang="zh-TW" sz="2400" dirty="0"/>
              <a:t>-vision) </a:t>
            </a:r>
            <a:r>
              <a:rPr lang="zh-TW" altLang="en-US" sz="2400" dirty="0"/>
              <a:t>是</a:t>
            </a:r>
            <a:r>
              <a:rPr lang="zh-TW" altLang="en-US" sz="2400" dirty="0" smtClean="0"/>
              <a:t>一個</a:t>
            </a:r>
            <a:r>
              <a:rPr lang="zh-TW" altLang="en-US" sz="2400" dirty="0"/>
              <a:t>具代表性的階層式視覺化方法，假設我們想要視覺化顯示一個</a:t>
            </a:r>
            <a:r>
              <a:rPr lang="en-US" altLang="zh-TW" sz="2400" dirty="0"/>
              <a:t>6-D </a:t>
            </a:r>
            <a:r>
              <a:rPr lang="zh-TW" altLang="en-US" sz="2400" dirty="0" smtClean="0"/>
              <a:t>資料集</a:t>
            </a:r>
            <a:r>
              <a:rPr lang="zh-TW" altLang="en-US" sz="2400" dirty="0"/>
              <a:t>，其維度分別為</a:t>
            </a:r>
            <a:r>
              <a:rPr lang="en-US" altLang="zh-TW" sz="2400" i="1" dirty="0"/>
              <a:t>F</a:t>
            </a:r>
            <a:r>
              <a:rPr lang="en-US" altLang="zh-TW" sz="2400" dirty="0"/>
              <a:t>, 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1</a:t>
            </a:r>
            <a:r>
              <a:rPr lang="en-US" altLang="zh-TW" sz="2400" dirty="0"/>
              <a:t>, 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2</a:t>
            </a:r>
            <a:r>
              <a:rPr lang="en-US" altLang="zh-TW" sz="2400" dirty="0"/>
              <a:t> ,…, </a:t>
            </a:r>
            <a:r>
              <a:rPr lang="en-US" altLang="zh-TW" sz="2400" i="1" dirty="0" err="1" smtClean="0"/>
              <a:t>X</a:t>
            </a:r>
            <a:r>
              <a:rPr lang="en-US" altLang="zh-TW" sz="2400" baseline="-25000" dirty="0" err="1" smtClean="0"/>
              <a:t>5</a:t>
            </a:r>
            <a:endParaRPr lang="en-US" altLang="zh-TW" sz="2400" baseline="-25000" dirty="0" smtClean="0"/>
          </a:p>
          <a:p>
            <a:r>
              <a:rPr lang="zh-TW" altLang="en-US" sz="2400" dirty="0"/>
              <a:t>先將維度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3</a:t>
            </a:r>
            <a:r>
              <a:rPr lang="en-US" altLang="zh-TW" sz="2400" dirty="0"/>
              <a:t> 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4</a:t>
            </a:r>
            <a:r>
              <a:rPr lang="en-US" altLang="zh-TW" sz="2400" dirty="0"/>
              <a:t> 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5</a:t>
            </a:r>
            <a:r>
              <a:rPr lang="en-US" altLang="zh-TW" sz="2400" dirty="0"/>
              <a:t> </a:t>
            </a:r>
            <a:r>
              <a:rPr lang="zh-TW" altLang="en-US" sz="2400" dirty="0"/>
              <a:t>的值固定為某選定值</a:t>
            </a:r>
            <a:r>
              <a:rPr lang="zh-TW" altLang="en-US" sz="2400" dirty="0" smtClean="0"/>
              <a:t>，比如</a:t>
            </a:r>
            <a:r>
              <a:rPr lang="zh-TW" altLang="en-US" sz="2400" dirty="0"/>
              <a:t>說</a:t>
            </a:r>
            <a:r>
              <a:rPr lang="en-US" altLang="zh-TW" sz="2400" dirty="0" err="1"/>
              <a:t>c</a:t>
            </a:r>
            <a:r>
              <a:rPr lang="en-US" altLang="zh-TW" sz="2400" baseline="-25000" dirty="0" err="1"/>
              <a:t>3</a:t>
            </a:r>
            <a:r>
              <a:rPr lang="en-US" altLang="zh-TW" sz="2400" dirty="0"/>
              <a:t> ,</a:t>
            </a:r>
            <a:r>
              <a:rPr lang="en-US" altLang="zh-TW" sz="2400" dirty="0" err="1"/>
              <a:t>c</a:t>
            </a:r>
            <a:r>
              <a:rPr lang="en-US" altLang="zh-TW" sz="2400" baseline="-25000" dirty="0" err="1"/>
              <a:t>4</a:t>
            </a:r>
            <a:r>
              <a:rPr lang="en-US" altLang="zh-TW" sz="2400" baseline="-25000" dirty="0"/>
              <a:t> </a:t>
            </a:r>
            <a:r>
              <a:rPr lang="en-US" altLang="zh-TW" sz="2400" dirty="0"/>
              <a:t>,</a:t>
            </a:r>
            <a:r>
              <a:rPr lang="en-US" altLang="zh-TW" sz="2400" dirty="0" err="1"/>
              <a:t>c</a:t>
            </a:r>
            <a:r>
              <a:rPr lang="en-US" altLang="zh-TW" sz="2400" baseline="-25000" dirty="0" err="1"/>
              <a:t>5</a:t>
            </a:r>
            <a:r>
              <a:rPr lang="zh-TW" altLang="en-US" sz="2400" dirty="0"/>
              <a:t>，接著，我們可以用一個</a:t>
            </a:r>
            <a:r>
              <a:rPr lang="en-US" altLang="zh-TW" sz="2400" dirty="0"/>
              <a:t>3-D </a:t>
            </a:r>
            <a:r>
              <a:rPr lang="zh-TW" altLang="en-US" sz="2400" dirty="0"/>
              <a:t>圖來視覺化呈現</a:t>
            </a:r>
            <a:r>
              <a:rPr lang="en-US" altLang="zh-TW" sz="2400" dirty="0"/>
              <a:t>F,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1</a:t>
            </a:r>
            <a:r>
              <a:rPr lang="en-US" altLang="zh-TW" sz="2400" dirty="0"/>
              <a:t>, </a:t>
            </a:r>
            <a:r>
              <a:rPr lang="en-US" altLang="zh-TW" sz="2400" dirty="0" err="1" smtClean="0"/>
              <a:t>X</a:t>
            </a:r>
            <a:r>
              <a:rPr lang="en-US" altLang="zh-TW" sz="2400" baseline="-25000" dirty="0" err="1" smtClean="0"/>
              <a:t>2</a:t>
            </a:r>
            <a:endParaRPr lang="en-US" altLang="zh-TW" sz="2400" baseline="-25000" dirty="0" smtClean="0"/>
          </a:p>
          <a:p>
            <a:r>
              <a:rPr lang="zh-TW" altLang="en-US" sz="2400" dirty="0"/>
              <a:t>內部世界的原點位於外部世界的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</a:t>
            </a:r>
            <a:r>
              <a:rPr lang="en-US" altLang="zh-TW" sz="2400" baseline="-25000" dirty="0" err="1"/>
              <a:t>3</a:t>
            </a:r>
            <a:r>
              <a:rPr lang="en-US" altLang="zh-TW" sz="2400" dirty="0"/>
              <a:t> ,</a:t>
            </a:r>
            <a:r>
              <a:rPr lang="en-US" altLang="zh-TW" sz="2400" dirty="0" err="1"/>
              <a:t>c</a:t>
            </a:r>
            <a:r>
              <a:rPr lang="en-US" altLang="zh-TW" sz="2400" baseline="-25000" dirty="0" err="1"/>
              <a:t>4</a:t>
            </a:r>
            <a:r>
              <a:rPr lang="en-US" altLang="zh-TW" sz="2400" dirty="0"/>
              <a:t> ,</a:t>
            </a:r>
            <a:r>
              <a:rPr lang="en-US" altLang="zh-TW" sz="2400" dirty="0" err="1"/>
              <a:t>c</a:t>
            </a:r>
            <a:r>
              <a:rPr lang="en-US" altLang="zh-TW" sz="2400" baseline="-25000" dirty="0" err="1"/>
              <a:t>5</a:t>
            </a:r>
            <a:r>
              <a:rPr lang="en-US" altLang="zh-TW" sz="2400" baseline="-25000" dirty="0"/>
              <a:t> </a:t>
            </a:r>
            <a:r>
              <a:rPr lang="en-US" altLang="zh-TW" sz="2400" dirty="0"/>
              <a:t>)</a:t>
            </a:r>
            <a:endParaRPr lang="en-US" altLang="zh-TW" sz="2400" dirty="0" smtClean="0"/>
          </a:p>
          <a:p>
            <a:r>
              <a:rPr lang="zh-TW" altLang="en-US" sz="2400" dirty="0"/>
              <a:t>外世界是另一個使用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3</a:t>
            </a:r>
            <a:r>
              <a:rPr lang="en-US" altLang="zh-TW" sz="2400" dirty="0"/>
              <a:t> 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4</a:t>
            </a:r>
            <a:r>
              <a:rPr lang="en-US" altLang="zh-TW" sz="2400" dirty="0"/>
              <a:t> 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5</a:t>
            </a:r>
            <a:r>
              <a:rPr lang="en-US" altLang="zh-TW" sz="2400" dirty="0"/>
              <a:t> </a:t>
            </a:r>
            <a:r>
              <a:rPr lang="zh-TW" altLang="en-US" sz="2400" dirty="0"/>
              <a:t>的</a:t>
            </a:r>
            <a:r>
              <a:rPr lang="en-US" altLang="zh-TW" sz="2400" dirty="0"/>
              <a:t>3-D </a:t>
            </a:r>
            <a:r>
              <a:rPr lang="zh-TW" altLang="en-US" sz="2400" dirty="0"/>
              <a:t>圖，使用者可以在外</a:t>
            </a:r>
            <a:r>
              <a:rPr lang="zh-TW" altLang="en-US" sz="2400" dirty="0" smtClean="0"/>
              <a:t>世界中</a:t>
            </a:r>
            <a:r>
              <a:rPr lang="zh-TW" altLang="en-US" sz="2400" dirty="0"/>
              <a:t>，互動地改變內世界的原點，接著觀看內世界改變的結果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4" y="1628800"/>
            <a:ext cx="8181975" cy="49149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9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2.3.4 </a:t>
            </a:r>
            <a:r>
              <a:rPr lang="zh-TW" altLang="en-US" sz="3600" dirty="0"/>
              <a:t>階層式視覺化技術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740" y="44625"/>
            <a:ext cx="7282523" cy="6695653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8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2.3.5 </a:t>
            </a:r>
            <a:r>
              <a:rPr lang="zh-TW" altLang="en-US" sz="3600" dirty="0"/>
              <a:t>視覺化呈現複雜資料與關係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標籤雲</a:t>
            </a:r>
            <a:r>
              <a:rPr lang="zh-TW" altLang="en-US" sz="2400" dirty="0"/>
              <a:t> </a:t>
            </a:r>
            <a:r>
              <a:rPr lang="en-US" altLang="zh-TW" sz="2400" dirty="0"/>
              <a:t>(tag cloud) </a:t>
            </a:r>
            <a:r>
              <a:rPr lang="zh-TW" altLang="en-US" sz="2400" dirty="0"/>
              <a:t>是一個對使用者所產生的標籤計算其統計量，並</a:t>
            </a:r>
            <a:r>
              <a:rPr lang="zh-TW" altLang="en-US" sz="2400" dirty="0" smtClean="0"/>
              <a:t>將統計</a:t>
            </a:r>
            <a:r>
              <a:rPr lang="zh-TW" altLang="en-US" sz="2400" dirty="0"/>
              <a:t>量視覺化呈現給使用者的技術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標籤的重要性是由文字的</a:t>
            </a:r>
            <a:r>
              <a:rPr lang="zh-TW" altLang="en-US" sz="2400" dirty="0" smtClean="0"/>
              <a:t>大小或</a:t>
            </a:r>
            <a:r>
              <a:rPr lang="zh-TW" altLang="en-US" sz="2400" dirty="0"/>
              <a:t>顏色來指定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484784"/>
            <a:ext cx="8362950" cy="45720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5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2.3.5 </a:t>
            </a:r>
            <a:r>
              <a:rPr lang="zh-TW" altLang="en-US" sz="3600" dirty="0"/>
              <a:t>視覺化呈現複雜資料與關係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340769"/>
            <a:ext cx="7753350" cy="511492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6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2.4 </a:t>
            </a:r>
            <a:r>
              <a:rPr lang="zh-TW" altLang="en-US" sz="3600" dirty="0" smtClean="0"/>
              <a:t>量</a:t>
            </a:r>
            <a:r>
              <a:rPr lang="zh-TW" altLang="en-US" sz="3600" dirty="0"/>
              <a:t>測資料的相似性與相異性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相似</a:t>
            </a:r>
            <a:r>
              <a:rPr lang="zh-TW" altLang="en-US" sz="2800" dirty="0"/>
              <a:t>性與相異性的量測方法</a:t>
            </a:r>
            <a:r>
              <a:rPr lang="zh-TW" altLang="en-US" sz="2800" dirty="0" smtClean="0"/>
              <a:t>，也</a:t>
            </a:r>
            <a:r>
              <a:rPr lang="zh-TW" altLang="en-US" sz="2800" dirty="0"/>
              <a:t>稱為鄰近值 </a:t>
            </a:r>
            <a:r>
              <a:rPr lang="en-US" altLang="zh-TW" sz="2800" dirty="0"/>
              <a:t>(proximity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量</a:t>
            </a:r>
            <a:r>
              <a:rPr lang="zh-TW" altLang="en-US" sz="2800" dirty="0"/>
              <a:t>測</a:t>
            </a:r>
            <a:r>
              <a:rPr lang="zh-TW" altLang="en-US" sz="2800" dirty="0" smtClean="0"/>
              <a:t>法</a:t>
            </a:r>
            <a:endParaRPr lang="en-US" altLang="zh-TW" sz="2800" dirty="0" smtClean="0"/>
          </a:p>
          <a:p>
            <a:r>
              <a:rPr lang="zh-TW" altLang="en-US" sz="2800" dirty="0" smtClean="0"/>
              <a:t>相似</a:t>
            </a:r>
            <a:r>
              <a:rPr lang="zh-TW" altLang="en-US" sz="2800" dirty="0"/>
              <a:t>性與相異性是相關</a:t>
            </a:r>
            <a:r>
              <a:rPr lang="zh-TW" altLang="en-US" sz="2800" dirty="0" smtClean="0"/>
              <a:t>的</a:t>
            </a:r>
            <a:endParaRPr lang="en-US" altLang="zh-TW" sz="2800" dirty="0" smtClean="0"/>
          </a:p>
          <a:p>
            <a:pPr lvl="1"/>
            <a:r>
              <a:rPr lang="zh-TW" altLang="en-US" sz="2400" dirty="0" smtClean="0"/>
              <a:t>對於</a:t>
            </a:r>
            <a:r>
              <a:rPr lang="zh-TW" altLang="en-US" sz="2400" dirty="0"/>
              <a:t>兩個不相似的物件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 </a:t>
            </a:r>
            <a:r>
              <a:rPr lang="zh-TW" altLang="en-US" sz="2400" dirty="0"/>
              <a:t>與</a:t>
            </a:r>
            <a:r>
              <a:rPr lang="en-US" altLang="zh-TW" sz="2400" i="1" dirty="0"/>
              <a:t>j </a:t>
            </a:r>
            <a:r>
              <a:rPr lang="zh-TW" altLang="en-US" sz="2400" dirty="0"/>
              <a:t>，所</a:t>
            </a:r>
            <a:r>
              <a:rPr lang="zh-TW" altLang="en-US" sz="2400" dirty="0" smtClean="0"/>
              <a:t>傳回</a:t>
            </a:r>
            <a:r>
              <a:rPr lang="zh-TW" altLang="en-US" sz="2400" dirty="0"/>
              <a:t>的相似度量測值通常為</a:t>
            </a:r>
            <a:r>
              <a:rPr lang="en-US" altLang="zh-TW" sz="2400" dirty="0" smtClean="0"/>
              <a:t>0</a:t>
            </a:r>
            <a:endParaRPr lang="en-US" altLang="zh-TW" sz="2400" dirty="0"/>
          </a:p>
          <a:p>
            <a:pPr lvl="1"/>
            <a:r>
              <a:rPr lang="zh-TW" altLang="en-US" sz="2400" dirty="0" smtClean="0"/>
              <a:t>相似</a:t>
            </a:r>
            <a:r>
              <a:rPr lang="zh-TW" altLang="en-US" sz="2400" dirty="0"/>
              <a:t>度量測值越高，代表兩個物件越</a:t>
            </a:r>
            <a:r>
              <a:rPr lang="zh-TW" altLang="en-US" sz="2400" dirty="0" smtClean="0"/>
              <a:t>相似</a:t>
            </a:r>
            <a:r>
              <a:rPr lang="en-US" altLang="zh-TW" sz="2400" dirty="0" smtClean="0"/>
              <a:t>( </a:t>
            </a:r>
            <a:r>
              <a:rPr lang="zh-TW" altLang="en-US" sz="2400" dirty="0"/>
              <a:t>通常，相似度量測值為</a:t>
            </a:r>
            <a:r>
              <a:rPr lang="en-US" altLang="zh-TW" sz="2400" dirty="0"/>
              <a:t>1 </a:t>
            </a:r>
            <a:r>
              <a:rPr lang="zh-TW" altLang="en-US" sz="2400" dirty="0"/>
              <a:t>代表他們完全相似，亦即這兩個物件是</a:t>
            </a:r>
            <a:r>
              <a:rPr lang="zh-TW" altLang="en-US" sz="2400" dirty="0" smtClean="0"/>
              <a:t>相同的 </a:t>
            </a:r>
            <a:r>
              <a:rPr lang="en-US" altLang="zh-TW" sz="2400" dirty="0"/>
              <a:t>)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lvl="1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26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2.4.1 </a:t>
            </a:r>
            <a:r>
              <a:rPr lang="zh-TW" altLang="en-US" sz="3600" dirty="0"/>
              <a:t>資料矩陣與相異度矩陣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81200" y="1628801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假設我們有</a:t>
            </a:r>
            <a:r>
              <a:rPr lang="en-US" altLang="zh-TW" sz="2400" i="1" dirty="0"/>
              <a:t>n </a:t>
            </a:r>
            <a:r>
              <a:rPr lang="zh-TW" altLang="en-US" sz="2400" dirty="0"/>
              <a:t>個物件 </a:t>
            </a:r>
            <a:r>
              <a:rPr lang="en-US" altLang="zh-TW" sz="2400" dirty="0"/>
              <a:t>( </a:t>
            </a:r>
            <a:r>
              <a:rPr lang="zh-TW" altLang="en-US" sz="2400" dirty="0"/>
              <a:t>例如，顧客、</a:t>
            </a:r>
            <a:r>
              <a:rPr lang="zh-TW" altLang="en-US" sz="2400" dirty="0" smtClean="0"/>
              <a:t>商品或</a:t>
            </a:r>
            <a:r>
              <a:rPr lang="zh-TW" altLang="en-US" sz="2400" dirty="0"/>
              <a:t>課程 </a:t>
            </a:r>
            <a:r>
              <a:rPr lang="en-US" altLang="zh-TW" sz="2400" dirty="0"/>
              <a:t>) </a:t>
            </a:r>
            <a:r>
              <a:rPr lang="zh-TW" altLang="en-US" sz="2400" dirty="0"/>
              <a:t>由</a:t>
            </a:r>
            <a:r>
              <a:rPr lang="en-US" altLang="zh-TW" sz="2400" i="1" dirty="0"/>
              <a:t>p </a:t>
            </a:r>
            <a:r>
              <a:rPr lang="zh-TW" altLang="en-US" sz="2400" dirty="0"/>
              <a:t>個屬性所描述 </a:t>
            </a:r>
            <a:r>
              <a:rPr lang="en-US" altLang="zh-TW" sz="2400" dirty="0"/>
              <a:t>( </a:t>
            </a:r>
            <a:r>
              <a:rPr lang="zh-TW" altLang="en-US" sz="2400" dirty="0"/>
              <a:t>也稱量測值或特徵，例如，年齡、身高</a:t>
            </a:r>
            <a:r>
              <a:rPr lang="zh-TW" altLang="en-US" sz="2400" dirty="0" smtClean="0"/>
              <a:t>、體重</a:t>
            </a:r>
            <a:r>
              <a:rPr lang="zh-TW" altLang="en-US" sz="2400" dirty="0"/>
              <a:t>或性別 </a:t>
            </a:r>
            <a:r>
              <a:rPr lang="en-US" altLang="zh-TW" sz="2400" dirty="0"/>
              <a:t>)</a:t>
            </a:r>
            <a:r>
              <a:rPr lang="zh-TW" altLang="en-US" sz="2400" dirty="0"/>
              <a:t>，則物件的表示法為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1</a:t>
            </a:r>
            <a:r>
              <a:rPr lang="en-US" altLang="zh-TW" sz="2400" dirty="0"/>
              <a:t> = (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11</a:t>
            </a:r>
            <a:r>
              <a:rPr lang="en-US" altLang="zh-TW" sz="2400" dirty="0"/>
              <a:t>, 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12</a:t>
            </a:r>
            <a:r>
              <a:rPr lang="en-US" altLang="zh-TW" sz="2400" dirty="0"/>
              <a:t> ,…, 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1p</a:t>
            </a:r>
            <a:r>
              <a:rPr lang="en-US" altLang="zh-TW" sz="2400" i="1" dirty="0"/>
              <a:t> </a:t>
            </a:r>
            <a:r>
              <a:rPr lang="en-US" altLang="zh-TW" sz="2400" dirty="0"/>
              <a:t>) </a:t>
            </a:r>
            <a:r>
              <a:rPr lang="zh-TW" altLang="en-US" sz="2400" dirty="0"/>
              <a:t>、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2</a:t>
            </a:r>
            <a:r>
              <a:rPr lang="en-US" altLang="zh-TW" sz="2400" baseline="-25000" dirty="0"/>
              <a:t> </a:t>
            </a:r>
            <a:r>
              <a:rPr lang="en-US" altLang="zh-TW" sz="2400" dirty="0"/>
              <a:t>= (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21</a:t>
            </a:r>
            <a:r>
              <a:rPr lang="en-US" altLang="zh-TW" sz="2400" dirty="0"/>
              <a:t>, </a:t>
            </a:r>
            <a:r>
              <a:rPr lang="en-US" altLang="zh-TW" sz="2400" i="1" dirty="0" err="1"/>
              <a:t>x</a:t>
            </a:r>
            <a:r>
              <a:rPr lang="en-US" altLang="zh-TW" sz="2400" baseline="-25000" dirty="0" err="1"/>
              <a:t>22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,…,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2</a:t>
            </a:r>
            <a:r>
              <a:rPr lang="en-US" altLang="zh-TW" sz="2400" baseline="-25000" dirty="0"/>
              <a:t> p 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其中</a:t>
            </a:r>
            <a:r>
              <a:rPr lang="en-US" altLang="zh-TW" sz="2400" i="1" dirty="0" err="1"/>
              <a:t>x</a:t>
            </a:r>
            <a:r>
              <a:rPr lang="en-US" altLang="zh-TW" sz="2400" i="1" baseline="-25000" dirty="0" err="1"/>
              <a:t>ij</a:t>
            </a:r>
            <a:r>
              <a:rPr lang="en-US" altLang="zh-TW" sz="2400" i="1" baseline="-25000" dirty="0"/>
              <a:t> </a:t>
            </a:r>
            <a:r>
              <a:rPr lang="zh-TW" altLang="en-US" sz="2400" dirty="0"/>
              <a:t>是資料物件</a:t>
            </a:r>
            <a:r>
              <a:rPr lang="en-US" altLang="zh-TW" sz="2400" i="1" dirty="0"/>
              <a:t>xi </a:t>
            </a:r>
            <a:r>
              <a:rPr lang="zh-TW" altLang="en-US" sz="2400" dirty="0"/>
              <a:t>在第</a:t>
            </a:r>
            <a:r>
              <a:rPr lang="en-US" altLang="zh-TW" sz="2400" i="1" dirty="0"/>
              <a:t>j </a:t>
            </a:r>
            <a:r>
              <a:rPr lang="zh-TW" altLang="en-US" sz="2400" dirty="0"/>
              <a:t>個屬性上的</a:t>
            </a:r>
            <a:r>
              <a:rPr lang="zh-TW" altLang="en-US" sz="2400" dirty="0" smtClean="0"/>
              <a:t>值</a:t>
            </a:r>
            <a:endParaRPr lang="en-US" altLang="zh-TW" sz="2400" dirty="0" smtClean="0"/>
          </a:p>
          <a:p>
            <a:r>
              <a:rPr lang="zh-TW" altLang="en-US" sz="2400" b="1" dirty="0"/>
              <a:t>資料矩陣 </a:t>
            </a:r>
            <a:r>
              <a:rPr lang="en-US" altLang="zh-TW" sz="2400" dirty="0"/>
              <a:t>(data matrix) </a:t>
            </a:r>
            <a:r>
              <a:rPr lang="zh-TW" altLang="en-US" sz="2400" dirty="0"/>
              <a:t>： 也稱物件－ 屬性結構 </a:t>
            </a:r>
            <a:r>
              <a:rPr lang="en-US" altLang="zh-TW" sz="2400" dirty="0"/>
              <a:t>(</a:t>
            </a:r>
            <a:r>
              <a:rPr lang="en-US" altLang="zh-TW" sz="2400" dirty="0" err="1" smtClean="0"/>
              <a:t>objoct</a:t>
            </a:r>
            <a:r>
              <a:rPr lang="en-US" altLang="zh-TW" sz="2400" dirty="0" smtClean="0"/>
              <a:t>-by-attribute structure</a:t>
            </a:r>
            <a:r>
              <a:rPr lang="en-US" altLang="zh-TW" sz="2400" dirty="0"/>
              <a:t>)</a:t>
            </a:r>
            <a:r>
              <a:rPr lang="zh-TW" altLang="en-US" sz="2400" dirty="0"/>
              <a:t>，此結構透過關聯表格形式，或使用</a:t>
            </a:r>
            <a:r>
              <a:rPr lang="en-US" altLang="zh-TW" sz="2400" i="1" dirty="0"/>
              <a:t>n</a:t>
            </a:r>
            <a:r>
              <a:rPr lang="en-US" altLang="zh-TW" sz="2400" dirty="0"/>
              <a:t>× </a:t>
            </a:r>
            <a:r>
              <a:rPr lang="en-US" altLang="zh-TW" sz="2400" i="1" dirty="0"/>
              <a:t>p </a:t>
            </a:r>
            <a:r>
              <a:rPr lang="zh-TW" altLang="en-US" sz="2400" dirty="0"/>
              <a:t>矩陣 </a:t>
            </a:r>
            <a:r>
              <a:rPr lang="en-US" altLang="zh-TW" sz="2400" dirty="0"/>
              <a:t>( </a:t>
            </a:r>
            <a:r>
              <a:rPr lang="en-US" altLang="zh-TW" sz="2400" i="1" dirty="0"/>
              <a:t>n </a:t>
            </a:r>
            <a:r>
              <a:rPr lang="zh-TW" altLang="en-US" sz="2400" dirty="0"/>
              <a:t>筆</a:t>
            </a:r>
            <a:r>
              <a:rPr lang="zh-TW" altLang="en-US" sz="2400" dirty="0" smtClean="0"/>
              <a:t>物件</a:t>
            </a:r>
            <a:r>
              <a:rPr lang="en-US" altLang="zh-TW" sz="2400" dirty="0" smtClean="0"/>
              <a:t>× </a:t>
            </a:r>
            <a:r>
              <a:rPr lang="en-US" altLang="zh-TW" sz="2400" i="1" dirty="0"/>
              <a:t>p </a:t>
            </a:r>
            <a:r>
              <a:rPr lang="zh-TW" altLang="en-US" sz="2400" dirty="0"/>
              <a:t>個屬性 </a:t>
            </a:r>
            <a:r>
              <a:rPr lang="en-US" altLang="zh-TW" sz="2400" dirty="0"/>
              <a:t>)</a:t>
            </a:r>
            <a:r>
              <a:rPr lang="zh-TW" altLang="en-US" sz="2400" dirty="0"/>
              <a:t>，來儲存</a:t>
            </a:r>
            <a:r>
              <a:rPr lang="en-US" altLang="zh-TW" sz="2400" i="1" dirty="0"/>
              <a:t>n </a:t>
            </a:r>
            <a:r>
              <a:rPr lang="zh-TW" altLang="en-US" sz="2400" dirty="0"/>
              <a:t>筆資料物件。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4653136"/>
            <a:ext cx="512445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89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2.4.1 </a:t>
            </a:r>
            <a:r>
              <a:rPr lang="zh-TW" altLang="en-US" sz="3600" dirty="0"/>
              <a:t>資料矩陣與相異度矩陣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相異度矩陣 </a:t>
            </a:r>
            <a:r>
              <a:rPr lang="en-US" altLang="zh-TW" sz="2400" dirty="0"/>
              <a:t>(dissimilarity matrix)</a:t>
            </a:r>
            <a:r>
              <a:rPr lang="zh-TW" altLang="en-US" sz="2400" dirty="0"/>
              <a:t>：也稱物件－物件結構 </a:t>
            </a:r>
            <a:r>
              <a:rPr lang="en-US" altLang="zh-TW" sz="2400" dirty="0"/>
              <a:t>(</a:t>
            </a:r>
            <a:r>
              <a:rPr lang="en-US" altLang="zh-TW" sz="2400" dirty="0" smtClean="0"/>
              <a:t>object-by-object structure)</a:t>
            </a:r>
            <a:r>
              <a:rPr lang="zh-TW" altLang="en-US" sz="2400" dirty="0"/>
              <a:t> ，通常用一個</a:t>
            </a:r>
            <a:r>
              <a:rPr lang="en-US" altLang="zh-TW" sz="2400" i="1" dirty="0"/>
              <a:t>n</a:t>
            </a:r>
            <a:r>
              <a:rPr lang="en-US" altLang="zh-TW" sz="2400" dirty="0"/>
              <a:t>× </a:t>
            </a:r>
            <a:r>
              <a:rPr lang="en-US" altLang="zh-TW" sz="2400" i="1" dirty="0"/>
              <a:t>n </a:t>
            </a:r>
            <a:r>
              <a:rPr lang="zh-TW" altLang="en-US" sz="2400" dirty="0"/>
              <a:t>矩陣來表示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/>
              <a:t>其中</a:t>
            </a:r>
            <a:r>
              <a:rPr lang="en-US" altLang="zh-TW" sz="2400" dirty="0"/>
              <a:t>d(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j) </a:t>
            </a:r>
            <a:r>
              <a:rPr lang="zh-TW" altLang="en-US" sz="2400" dirty="0"/>
              <a:t>代表物件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之間的</a:t>
            </a:r>
            <a:r>
              <a:rPr lang="zh-TW" altLang="en-US" sz="2400" b="1" dirty="0"/>
              <a:t>相異度</a:t>
            </a:r>
            <a:r>
              <a:rPr lang="zh-TW" altLang="en-US" sz="2400" dirty="0"/>
              <a:t> </a:t>
            </a:r>
            <a:r>
              <a:rPr lang="en-US" altLang="zh-TW" sz="2400" dirty="0"/>
              <a:t>(dissimilarity) </a:t>
            </a:r>
            <a:r>
              <a:rPr lang="zh-TW" altLang="en-US" sz="2400" dirty="0"/>
              <a:t>或差異</a:t>
            </a:r>
            <a:r>
              <a:rPr lang="zh-TW" altLang="en-US" sz="2400" dirty="0" smtClean="0"/>
              <a:t>度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difference) </a:t>
            </a:r>
            <a:r>
              <a:rPr lang="zh-TW" altLang="en-US" sz="2400" dirty="0"/>
              <a:t>量測，一般來說，</a:t>
            </a:r>
            <a:r>
              <a:rPr lang="en-US" altLang="zh-TW" sz="2400" dirty="0"/>
              <a:t>d(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j) </a:t>
            </a:r>
            <a:r>
              <a:rPr lang="zh-TW" altLang="en-US" sz="2400" dirty="0"/>
              <a:t>是一個非負數值，其值越接近</a:t>
            </a:r>
            <a:r>
              <a:rPr lang="en-US" altLang="zh-TW" sz="2400" dirty="0"/>
              <a:t>0</a:t>
            </a:r>
            <a:r>
              <a:rPr lang="zh-TW" altLang="en-US" sz="2400" dirty="0" smtClean="0"/>
              <a:t>，代表</a:t>
            </a:r>
            <a:r>
              <a:rPr lang="zh-TW" altLang="en-US" sz="2400" dirty="0"/>
              <a:t>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越高度相似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492896"/>
            <a:ext cx="53911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63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2.4.2 </a:t>
            </a:r>
            <a:r>
              <a:rPr lang="zh-TW" altLang="en-US" sz="3600" dirty="0"/>
              <a:t>量測名目屬性資料的鄰近值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名目屬性可以取兩個或更多個狀態為屬性之值 </a:t>
            </a:r>
            <a:r>
              <a:rPr lang="en-US" altLang="zh-TW" sz="2400" dirty="0"/>
              <a:t>( 2.1.2 </a:t>
            </a:r>
            <a:r>
              <a:rPr lang="zh-TW" altLang="en-US" sz="2400" dirty="0"/>
              <a:t>節 </a:t>
            </a:r>
            <a:r>
              <a:rPr lang="en-US" altLang="zh-TW" sz="2400" dirty="0"/>
              <a:t>)</a:t>
            </a:r>
            <a:r>
              <a:rPr lang="zh-TW" altLang="en-US" sz="2400" dirty="0"/>
              <a:t>，例如「</a:t>
            </a:r>
            <a:r>
              <a:rPr lang="zh-TW" altLang="en-US" sz="2400" dirty="0" smtClean="0"/>
              <a:t>地圖</a:t>
            </a:r>
            <a:r>
              <a:rPr lang="zh-TW" altLang="en-US" sz="2400" dirty="0"/>
              <a:t>顏色」是一個名目屬性，它可以有五種狀態：紅、黃、綠、粉紅與藍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 smtClean="0"/>
              <a:t>兩個</a:t>
            </a:r>
            <a:r>
              <a:rPr lang="zh-TW" altLang="en-US" sz="2400" dirty="0"/>
              <a:t>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之間的相異度可根據它們的匹配失敗比率來</a:t>
            </a:r>
            <a:r>
              <a:rPr lang="zh-TW" altLang="en-US" sz="2400" dirty="0" smtClean="0"/>
              <a:t>計算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/>
              <a:t>其中</a:t>
            </a:r>
            <a:r>
              <a:rPr lang="en-US" altLang="zh-TW" sz="2400" dirty="0"/>
              <a:t>m </a:t>
            </a:r>
            <a:r>
              <a:rPr lang="zh-TW" altLang="en-US" sz="2400" dirty="0"/>
              <a:t>是匹配成功的數目 </a:t>
            </a:r>
            <a:r>
              <a:rPr lang="en-US" altLang="zh-TW" sz="2400" dirty="0"/>
              <a:t>( </a:t>
            </a:r>
            <a:r>
              <a:rPr lang="zh-TW" altLang="en-US" sz="2400" dirty="0"/>
              <a:t>即物件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之間屬性具有相同狀態的</a:t>
            </a:r>
            <a:r>
              <a:rPr lang="zh-TW" altLang="en-US" sz="2400" dirty="0" smtClean="0"/>
              <a:t>數目 </a:t>
            </a:r>
            <a:r>
              <a:rPr lang="en-US" altLang="zh-TW" sz="2400" dirty="0"/>
              <a:t>)</a:t>
            </a:r>
            <a:r>
              <a:rPr lang="zh-TW" altLang="en-US" sz="2400" dirty="0"/>
              <a:t>，而</a:t>
            </a:r>
            <a:r>
              <a:rPr lang="en-US" altLang="zh-TW" sz="2400" dirty="0"/>
              <a:t>p </a:t>
            </a:r>
            <a:r>
              <a:rPr lang="zh-TW" altLang="en-US" sz="2400" dirty="0"/>
              <a:t>是描述資料物件的屬性總數。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797152"/>
            <a:ext cx="5004787" cy="65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94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 smtClean="0"/>
              <a:t>2.17 </a:t>
            </a:r>
            <a:r>
              <a:rPr lang="zh-TW" altLang="en-US" sz="3600" dirty="0" smtClean="0"/>
              <a:t>名目</a:t>
            </a:r>
            <a:r>
              <a:rPr lang="zh-TW" altLang="en-US" sz="3600" dirty="0"/>
              <a:t>屬性之間的相異度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81200" y="1932840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表</a:t>
            </a:r>
            <a:r>
              <a:rPr lang="en-US" altLang="zh-TW" sz="2400" dirty="0"/>
              <a:t>2.2 </a:t>
            </a:r>
            <a:r>
              <a:rPr lang="zh-TW" altLang="en-US" sz="2400" dirty="0"/>
              <a:t>中的資料樣本，但僅有物件編號與「</a:t>
            </a:r>
            <a:r>
              <a:rPr lang="en-US" altLang="zh-TW" sz="2400" dirty="0"/>
              <a:t>test-1</a:t>
            </a:r>
            <a:r>
              <a:rPr lang="zh-TW" altLang="en-US" sz="2400" dirty="0"/>
              <a:t>」</a:t>
            </a:r>
            <a:r>
              <a:rPr lang="zh-TW" altLang="en-US" sz="2400" dirty="0" smtClean="0"/>
              <a:t>屬性，</a:t>
            </a:r>
            <a:r>
              <a:rPr lang="zh-TW" altLang="en-US" sz="2400" dirty="0"/>
              <a:t>而「</a:t>
            </a:r>
            <a:r>
              <a:rPr lang="en-US" altLang="zh-TW" sz="2400" dirty="0"/>
              <a:t>test-1</a:t>
            </a:r>
            <a:r>
              <a:rPr lang="zh-TW" altLang="en-US" sz="2400" dirty="0"/>
              <a:t>」是名目屬性，讓我們計算公式 </a:t>
            </a:r>
            <a:r>
              <a:rPr lang="en-US" altLang="zh-TW" sz="2400" dirty="0"/>
              <a:t>(2.9) </a:t>
            </a:r>
            <a:r>
              <a:rPr lang="zh-TW" altLang="en-US" sz="2400" dirty="0"/>
              <a:t>中的相異度矩陣，</a:t>
            </a:r>
            <a:r>
              <a:rPr lang="zh-TW" altLang="en-US" sz="2400" dirty="0" smtClean="0"/>
              <a:t>也就是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2400" dirty="0"/>
              <a:t>d(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j) = 0 </a:t>
            </a:r>
            <a:r>
              <a:rPr lang="zh-TW" altLang="en-US" sz="2400" dirty="0"/>
              <a:t>當物件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匹配成功時，</a:t>
            </a:r>
            <a:r>
              <a:rPr lang="en-US" altLang="zh-TW" sz="2400" dirty="0"/>
              <a:t>d(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j) =1 </a:t>
            </a:r>
            <a:r>
              <a:rPr lang="zh-TW" altLang="en-US" sz="2400" dirty="0"/>
              <a:t>則代表</a:t>
            </a:r>
            <a:r>
              <a:rPr lang="zh-TW" altLang="en-US" sz="2400" dirty="0" smtClean="0"/>
              <a:t>物件</a:t>
            </a:r>
            <a:r>
              <a:rPr lang="en-US" altLang="zh-TW" sz="2400" dirty="0" err="1" smtClean="0"/>
              <a:t>i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匹配失敗，因此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55" y="3096671"/>
            <a:ext cx="3456093" cy="171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5372098"/>
            <a:ext cx="146685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2204864"/>
            <a:ext cx="6571059" cy="2974057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25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2.1.2 </a:t>
            </a:r>
            <a:r>
              <a:rPr lang="zh-TW" altLang="en-US" sz="3600" dirty="0"/>
              <a:t>名目</a:t>
            </a:r>
            <a:r>
              <a:rPr lang="zh-TW" altLang="en-US" sz="3600" dirty="0" smtClean="0"/>
              <a:t>屬性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名目意味著「與名稱有關」，</a:t>
            </a:r>
            <a:r>
              <a:rPr lang="zh-TW" altLang="en-US" sz="2400" b="1" dirty="0"/>
              <a:t>名目屬性</a:t>
            </a:r>
            <a:r>
              <a:rPr lang="zh-TW" altLang="en-US" sz="2400" dirty="0"/>
              <a:t> </a:t>
            </a:r>
            <a:r>
              <a:rPr lang="en-US" altLang="zh-TW" sz="2400" dirty="0"/>
              <a:t>(nominal attribute) </a:t>
            </a:r>
            <a:r>
              <a:rPr lang="zh-TW" altLang="en-US" sz="2400" dirty="0"/>
              <a:t>的值是</a:t>
            </a:r>
            <a:r>
              <a:rPr lang="zh-TW" altLang="en-US" sz="2400" dirty="0" smtClean="0"/>
              <a:t>符號</a:t>
            </a:r>
            <a:r>
              <a:rPr lang="zh-TW" altLang="en-US" sz="2400" dirty="0"/>
              <a:t>或事物的</a:t>
            </a:r>
            <a:r>
              <a:rPr lang="zh-TW" altLang="en-US" sz="2400" dirty="0" smtClean="0"/>
              <a:t>名稱</a:t>
            </a:r>
            <a:endParaRPr lang="en-US" altLang="zh-TW" sz="2400" dirty="0" smtClean="0"/>
          </a:p>
          <a:p>
            <a:r>
              <a:rPr lang="zh-TW" altLang="en-US" sz="2400" dirty="0"/>
              <a:t>每一個屬性值代表某種類別、代碼、或</a:t>
            </a:r>
            <a:r>
              <a:rPr lang="zh-TW" altLang="en-US" sz="2400" dirty="0" smtClean="0"/>
              <a:t>狀態，</a:t>
            </a:r>
            <a:r>
              <a:rPr lang="zh-TW" altLang="en-US" sz="2400" dirty="0"/>
              <a:t>也被稱為</a:t>
            </a:r>
            <a:r>
              <a:rPr lang="zh-TW" altLang="en-US" sz="2400" b="1" dirty="0"/>
              <a:t>類別</a:t>
            </a:r>
            <a:r>
              <a:rPr lang="zh-TW" altLang="en-US" sz="2400" dirty="0"/>
              <a:t> </a:t>
            </a:r>
            <a:r>
              <a:rPr lang="en-US" altLang="zh-TW" sz="2400" dirty="0"/>
              <a:t>(categorical) </a:t>
            </a:r>
            <a:r>
              <a:rPr lang="zh-TW" altLang="en-US" sz="2400" dirty="0"/>
              <a:t>屬性，名目屬性的值不</a:t>
            </a:r>
            <a:r>
              <a:rPr lang="zh-TW" altLang="en-US" sz="2400" dirty="0" smtClean="0"/>
              <a:t>具有</a:t>
            </a:r>
            <a:r>
              <a:rPr lang="zh-TW" altLang="en-US" sz="2400" dirty="0"/>
              <a:t>任何順序的涵</a:t>
            </a:r>
            <a:r>
              <a:rPr lang="zh-TW" altLang="en-US" sz="2400" dirty="0" smtClean="0"/>
              <a:t>意</a:t>
            </a:r>
            <a:endParaRPr lang="en-US" altLang="zh-TW" sz="2400" dirty="0" smtClean="0"/>
          </a:p>
          <a:p>
            <a:r>
              <a:rPr lang="zh-TW" altLang="en-US" sz="2400" dirty="0"/>
              <a:t>「頭髮顏色」可能是黑色、褐色、金黃色、紅色、赤褐色、灰色與白色</a:t>
            </a:r>
            <a:endParaRPr lang="en-US" altLang="zh-TW" sz="2400" dirty="0"/>
          </a:p>
          <a:p>
            <a:r>
              <a:rPr lang="zh-TW" altLang="en-US" sz="2400" dirty="0"/>
              <a:t>「婚姻狀況」可能是單身、已婚、離婚與喪偶。</a:t>
            </a:r>
            <a:endParaRPr lang="en-US" altLang="zh-TW" sz="2400" dirty="0"/>
          </a:p>
          <a:p>
            <a:r>
              <a:rPr lang="zh-TW" altLang="en-US" sz="2400" dirty="0"/>
              <a:t>「職業」，其屬性值可以為老師、牙醫、程式設計師與農夫等等</a:t>
            </a:r>
            <a:r>
              <a:rPr lang="zh-TW" altLang="en-US" sz="2400" dirty="0" smtClean="0"/>
              <a:t>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205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2.4.3 </a:t>
            </a:r>
            <a:r>
              <a:rPr lang="zh-TW" altLang="en-US" sz="3600" dirty="0"/>
              <a:t>量測二元屬性資料的鄰近值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回顧二元屬性只有兩種狀態：</a:t>
            </a:r>
            <a:r>
              <a:rPr lang="en-US" altLang="zh-TW" sz="2400" dirty="0"/>
              <a:t>0 </a:t>
            </a:r>
            <a:r>
              <a:rPr lang="zh-TW" altLang="en-US" sz="2400" dirty="0"/>
              <a:t>或</a:t>
            </a:r>
            <a:r>
              <a:rPr lang="en-US" altLang="zh-TW" sz="2400" dirty="0"/>
              <a:t>1</a:t>
            </a:r>
            <a:r>
              <a:rPr lang="zh-TW" altLang="en-US" sz="2400" dirty="0"/>
              <a:t>，其中</a:t>
            </a:r>
            <a:r>
              <a:rPr lang="en-US" altLang="zh-TW" sz="2400" dirty="0"/>
              <a:t>0 </a:t>
            </a:r>
            <a:r>
              <a:rPr lang="zh-TW" altLang="en-US" sz="2400" dirty="0"/>
              <a:t>代表該屬性未出現，而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代表</a:t>
            </a:r>
            <a:r>
              <a:rPr lang="zh-TW" altLang="en-US" sz="2400" dirty="0"/>
              <a:t>它</a:t>
            </a:r>
            <a:r>
              <a:rPr lang="zh-TW" altLang="en-US" sz="2400" dirty="0" smtClean="0"/>
              <a:t>出現</a:t>
            </a:r>
            <a:endParaRPr lang="en-US" altLang="zh-TW" sz="2400" dirty="0" smtClean="0"/>
          </a:p>
          <a:p>
            <a:r>
              <a:rPr lang="zh-TW" altLang="en-US" sz="2400" dirty="0"/>
              <a:t>其中</a:t>
            </a:r>
            <a:r>
              <a:rPr lang="en-US" altLang="zh-TW" sz="2400" dirty="0"/>
              <a:t>q </a:t>
            </a:r>
            <a:r>
              <a:rPr lang="zh-TW" altLang="en-US" sz="2400" dirty="0" smtClean="0"/>
              <a:t>代表物件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值皆為</a:t>
            </a:r>
            <a:r>
              <a:rPr lang="en-US" altLang="zh-TW" sz="2400" dirty="0"/>
              <a:t>1 </a:t>
            </a:r>
            <a:r>
              <a:rPr lang="zh-TW" altLang="en-US" sz="2400" dirty="0"/>
              <a:t>的二元屬性數目， </a:t>
            </a:r>
            <a:r>
              <a:rPr lang="en-US" altLang="zh-TW" sz="2400" dirty="0"/>
              <a:t>r </a:t>
            </a:r>
            <a:r>
              <a:rPr lang="zh-TW" altLang="en-US" sz="2400" dirty="0"/>
              <a:t>為物件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之值為</a:t>
            </a:r>
            <a:r>
              <a:rPr lang="en-US" altLang="zh-TW" sz="2400" dirty="0"/>
              <a:t>1 </a:t>
            </a:r>
            <a:r>
              <a:rPr lang="zh-TW" altLang="en-US" sz="2400" dirty="0"/>
              <a:t>而物件</a:t>
            </a:r>
            <a:r>
              <a:rPr lang="en-US" altLang="zh-TW" sz="2400" dirty="0"/>
              <a:t>j </a:t>
            </a:r>
            <a:r>
              <a:rPr lang="zh-TW" altLang="en-US" sz="2400" dirty="0"/>
              <a:t>之</a:t>
            </a:r>
            <a:r>
              <a:rPr lang="zh-TW" altLang="en-US" sz="2400" dirty="0" smtClean="0"/>
              <a:t>值為</a:t>
            </a:r>
            <a:r>
              <a:rPr lang="en-US" altLang="zh-TW" sz="2400" dirty="0"/>
              <a:t>0 </a:t>
            </a:r>
            <a:r>
              <a:rPr lang="zh-TW" altLang="en-US" sz="2400" dirty="0"/>
              <a:t>的二元屬性數目， </a:t>
            </a:r>
            <a:r>
              <a:rPr lang="en-US" altLang="zh-TW" sz="2400" dirty="0"/>
              <a:t>s </a:t>
            </a:r>
            <a:r>
              <a:rPr lang="zh-TW" altLang="en-US" sz="2400" dirty="0"/>
              <a:t>為物件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之值為</a:t>
            </a:r>
            <a:r>
              <a:rPr lang="en-US" altLang="zh-TW" sz="2400" dirty="0"/>
              <a:t>0 </a:t>
            </a:r>
            <a:r>
              <a:rPr lang="zh-TW" altLang="en-US" sz="2400" dirty="0"/>
              <a:t>而物件</a:t>
            </a:r>
            <a:r>
              <a:rPr lang="en-US" altLang="zh-TW" sz="2400" dirty="0"/>
              <a:t>j </a:t>
            </a:r>
            <a:r>
              <a:rPr lang="zh-TW" altLang="en-US" sz="2400" dirty="0"/>
              <a:t>之值為</a:t>
            </a:r>
            <a:r>
              <a:rPr lang="en-US" altLang="zh-TW" sz="2400" dirty="0"/>
              <a:t>1 </a:t>
            </a:r>
            <a:r>
              <a:rPr lang="zh-TW" altLang="en-US" sz="2400" dirty="0"/>
              <a:t>的二元</a:t>
            </a:r>
            <a:r>
              <a:rPr lang="zh-TW" altLang="en-US" sz="2400" dirty="0" smtClean="0"/>
              <a:t>屬性數目</a:t>
            </a:r>
            <a:r>
              <a:rPr lang="zh-TW" altLang="en-US" sz="2400" dirty="0"/>
              <a:t>，而</a:t>
            </a:r>
            <a:r>
              <a:rPr lang="en-US" altLang="zh-TW" sz="2400" dirty="0"/>
              <a:t>t </a:t>
            </a:r>
            <a:r>
              <a:rPr lang="zh-TW" altLang="en-US" sz="2400" dirty="0"/>
              <a:t>代表物件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值皆為</a:t>
            </a:r>
            <a:r>
              <a:rPr lang="en-US" altLang="zh-TW" sz="2400" dirty="0"/>
              <a:t>0 </a:t>
            </a:r>
            <a:r>
              <a:rPr lang="zh-TW" altLang="en-US" sz="2400" dirty="0"/>
              <a:t>的二元屬性</a:t>
            </a:r>
            <a:r>
              <a:rPr lang="zh-TW" altLang="en-US" sz="2400" dirty="0" smtClean="0"/>
              <a:t>數目</a:t>
            </a:r>
            <a:endParaRPr lang="en-US" altLang="zh-TW" sz="2400" dirty="0" smtClean="0"/>
          </a:p>
          <a:p>
            <a:r>
              <a:rPr lang="zh-TW" altLang="en-US" sz="2400" b="1" dirty="0" smtClean="0"/>
              <a:t>對稱</a:t>
            </a:r>
            <a:r>
              <a:rPr lang="zh-TW" altLang="en-US" sz="2400" b="1" dirty="0"/>
              <a:t>二元相異度 </a:t>
            </a:r>
            <a:r>
              <a:rPr lang="en-US" altLang="zh-TW" sz="2400" dirty="0"/>
              <a:t>(symmetric binary dissimilarity)</a:t>
            </a:r>
            <a:r>
              <a:rPr lang="zh-TW" altLang="en-US" sz="2400" dirty="0"/>
              <a:t>。</a:t>
            </a:r>
            <a:r>
              <a:rPr lang="zh-TW" altLang="en-US" sz="2400" dirty="0" smtClean="0"/>
              <a:t>如果物件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 </a:t>
            </a:r>
            <a:r>
              <a:rPr lang="zh-TW" altLang="en-US" sz="2400" dirty="0"/>
              <a:t>與</a:t>
            </a:r>
            <a:r>
              <a:rPr lang="en-US" altLang="zh-TW" sz="2400" i="1" dirty="0"/>
              <a:t>j </a:t>
            </a:r>
            <a:r>
              <a:rPr lang="zh-TW" altLang="en-US" sz="2400" dirty="0"/>
              <a:t>是由對稱二元屬性所描述，則物件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 </a:t>
            </a:r>
            <a:r>
              <a:rPr lang="zh-TW" altLang="en-US" sz="2400" dirty="0"/>
              <a:t>與</a:t>
            </a:r>
            <a:r>
              <a:rPr lang="en-US" altLang="zh-TW" sz="2400" i="1" dirty="0"/>
              <a:t>j </a:t>
            </a:r>
            <a:r>
              <a:rPr lang="zh-TW" altLang="en-US" sz="2400" dirty="0"/>
              <a:t>值的相異度為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9" y="5373217"/>
            <a:ext cx="48482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708920"/>
            <a:ext cx="7200800" cy="2757532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2.4.3 </a:t>
            </a:r>
            <a:r>
              <a:rPr lang="zh-TW" altLang="en-US" sz="3600" dirty="0"/>
              <a:t>量測二元屬性資料的鄰近值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非對稱二元相異度 </a:t>
            </a:r>
            <a:r>
              <a:rPr lang="en-US" altLang="zh-TW" sz="2400" dirty="0"/>
              <a:t>(asymmetric binary dissimilarity)</a:t>
            </a:r>
            <a:r>
              <a:rPr lang="zh-TW" altLang="en-US" sz="2400" dirty="0"/>
              <a:t>，其中負</a:t>
            </a:r>
            <a:r>
              <a:rPr lang="zh-TW" altLang="en-US" sz="2400" dirty="0" smtClean="0"/>
              <a:t>匹配的</a:t>
            </a:r>
            <a:r>
              <a:rPr lang="zh-TW" altLang="en-US" sz="2400" dirty="0"/>
              <a:t>數目</a:t>
            </a:r>
            <a:r>
              <a:rPr lang="en-US" altLang="zh-TW" sz="2400" i="1" dirty="0"/>
              <a:t>t </a:t>
            </a:r>
            <a:r>
              <a:rPr lang="zh-TW" altLang="en-US" sz="2400" dirty="0"/>
              <a:t>被視為不重要的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100389"/>
            <a:ext cx="48958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5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/>
              <a:t>2.18 </a:t>
            </a:r>
            <a:r>
              <a:rPr lang="zh-TW" altLang="en-US" sz="3600" dirty="0" smtClean="0"/>
              <a:t>二元</a:t>
            </a:r>
            <a:r>
              <a:rPr lang="zh-TW" altLang="en-US" sz="3600" dirty="0"/>
              <a:t>屬性之間的相異度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「性別」是對稱二元屬性，</a:t>
            </a:r>
            <a:r>
              <a:rPr lang="zh-TW" altLang="en-US" sz="2400" dirty="0" smtClean="0"/>
              <a:t>其餘的屬性</a:t>
            </a:r>
            <a:r>
              <a:rPr lang="zh-TW" altLang="en-US" sz="2400" dirty="0"/>
              <a:t>則皆是非對稱二元屬性。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3284984"/>
            <a:ext cx="7991475" cy="268605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30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/>
              <a:t>2.18 </a:t>
            </a:r>
            <a:r>
              <a:rPr lang="zh-TW" altLang="en-US" sz="3600" dirty="0"/>
              <a:t>二元屬性之間的相異度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每一對病患之間的距離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zh-TW" altLang="en-US" sz="2400" dirty="0"/>
              <a:t>在這三個病患當中，</a:t>
            </a:r>
            <a:r>
              <a:rPr lang="en-US" altLang="zh-TW" sz="2400" dirty="0"/>
              <a:t>Jack </a:t>
            </a:r>
            <a:r>
              <a:rPr lang="zh-TW" altLang="en-US" sz="2400" dirty="0"/>
              <a:t>與</a:t>
            </a:r>
            <a:r>
              <a:rPr lang="en-US" altLang="zh-TW" sz="2400" dirty="0"/>
              <a:t>Mary </a:t>
            </a:r>
            <a:r>
              <a:rPr lang="zh-TW" altLang="en-US" sz="2400" dirty="0"/>
              <a:t>最可能患有相似的</a:t>
            </a:r>
            <a:r>
              <a:rPr lang="zh-TW" altLang="en-US" sz="2400" dirty="0" smtClean="0"/>
              <a:t>疾病</a:t>
            </a:r>
            <a:r>
              <a:rPr lang="zh-TW" altLang="en-US" sz="2400" dirty="0"/>
              <a:t>。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560" y="2075498"/>
            <a:ext cx="3462883" cy="207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8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2.4.4 </a:t>
            </a:r>
            <a:r>
              <a:rPr lang="zh-TW" altLang="en-US" sz="3600" dirty="0"/>
              <a:t>數值屬性資料的相異度：閔可夫斯基距離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由數值屬性所描述的資料之間的</a:t>
            </a:r>
            <a:r>
              <a:rPr lang="zh-TW" altLang="en-US" sz="2400" dirty="0" smtClean="0"/>
              <a:t>相異</a:t>
            </a:r>
            <a:r>
              <a:rPr lang="zh-TW" altLang="en-US" sz="2400" dirty="0"/>
              <a:t>度量測，這些量測包括：歐基里德距離 </a:t>
            </a:r>
            <a:r>
              <a:rPr lang="en-US" altLang="zh-TW" sz="2400" dirty="0"/>
              <a:t>(Euclidean distance)</a:t>
            </a:r>
            <a:r>
              <a:rPr lang="zh-TW" altLang="en-US" sz="2400" dirty="0"/>
              <a:t>、曼哈頓</a:t>
            </a:r>
            <a:r>
              <a:rPr lang="zh-TW" altLang="en-US" sz="2400" dirty="0" smtClean="0"/>
              <a:t>距離 </a:t>
            </a:r>
            <a:r>
              <a:rPr lang="en-US" altLang="zh-TW" sz="2400" dirty="0"/>
              <a:t>(Manhattan distance) </a:t>
            </a:r>
            <a:r>
              <a:rPr lang="zh-TW" altLang="en-US" sz="2400" dirty="0"/>
              <a:t>與閔可夫斯基距離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Minkowski</a:t>
            </a:r>
            <a:r>
              <a:rPr lang="en-US" altLang="zh-TW" sz="2400" dirty="0"/>
              <a:t> distance)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套用距離計算之前， 資料應先執行正規</a:t>
            </a:r>
            <a:r>
              <a:rPr lang="zh-TW" altLang="en-US" sz="2400" dirty="0" smtClean="0"/>
              <a:t>化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normalized) </a:t>
            </a:r>
            <a:r>
              <a:rPr lang="zh-TW" altLang="en-US" sz="2400" dirty="0"/>
              <a:t>的步驟，該步驟將資料值域轉換到落在較小或是相同的</a:t>
            </a:r>
            <a:r>
              <a:rPr lang="zh-TW" altLang="en-US" sz="2400" dirty="0" smtClean="0"/>
              <a:t>範圍內</a:t>
            </a:r>
            <a:r>
              <a:rPr lang="zh-TW" altLang="en-US" sz="2400" dirty="0"/>
              <a:t>，例如 </a:t>
            </a:r>
            <a:r>
              <a:rPr lang="en-US" altLang="zh-TW" sz="2400" dirty="0"/>
              <a:t>[</a:t>
            </a:r>
            <a:r>
              <a:rPr lang="zh-TW" altLang="en-US" sz="2400" dirty="0"/>
              <a:t>−</a:t>
            </a:r>
            <a:r>
              <a:rPr lang="en-US" altLang="zh-TW" sz="2400" dirty="0"/>
              <a:t>1,1] </a:t>
            </a:r>
            <a:r>
              <a:rPr lang="zh-TW" altLang="en-US" sz="2400" dirty="0"/>
              <a:t>或 </a:t>
            </a:r>
            <a:r>
              <a:rPr lang="en-US" altLang="zh-TW" sz="2400" dirty="0"/>
              <a:t>[0,1]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正規化</a:t>
            </a:r>
            <a:r>
              <a:rPr lang="zh-TW" altLang="en-US" sz="2400" dirty="0" smtClean="0"/>
              <a:t>步驟則</a:t>
            </a:r>
            <a:r>
              <a:rPr lang="zh-TW" altLang="en-US" sz="2400" dirty="0"/>
              <a:t>企圖將所有屬性給予相同的權重</a:t>
            </a:r>
          </a:p>
        </p:txBody>
      </p:sp>
    </p:spTree>
    <p:extLst>
      <p:ext uri="{BB962C8B-B14F-4D97-AF65-F5344CB8AC3E}">
        <p14:creationId xmlns:p14="http://schemas.microsoft.com/office/powerpoint/2010/main" val="311758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2.4.4 </a:t>
            </a:r>
            <a:r>
              <a:rPr lang="zh-TW" altLang="en-US" sz="3600" dirty="0"/>
              <a:t>數值屬性資料的相異度</a:t>
            </a:r>
            <a:r>
              <a:rPr lang="zh-TW" altLang="en-US" sz="3600" dirty="0"/>
              <a:t>：歐基里德距離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歐基里德距離 </a:t>
            </a:r>
            <a:r>
              <a:rPr lang="en-US" altLang="zh-TW" sz="2400" dirty="0"/>
              <a:t>(Euclidean distance)</a:t>
            </a:r>
            <a:r>
              <a:rPr lang="zh-TW" altLang="en-US" sz="2400" dirty="0"/>
              <a:t>，令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(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i1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i2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,…,</a:t>
            </a:r>
            <a:r>
              <a:rPr lang="en-US" altLang="zh-TW" sz="2400" dirty="0" err="1" smtClean="0"/>
              <a:t>x</a:t>
            </a:r>
            <a:r>
              <a:rPr lang="en-US" altLang="zh-TW" sz="2400" baseline="-25000" dirty="0" err="1" smtClean="0"/>
              <a:t>ip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) </a:t>
            </a:r>
            <a:r>
              <a:rPr lang="zh-TW" altLang="en-US" sz="2400" dirty="0"/>
              <a:t>和</a:t>
            </a:r>
            <a:r>
              <a:rPr lang="en-US" altLang="zh-TW" sz="2400" dirty="0"/>
              <a:t>j = (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j1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j2</a:t>
            </a:r>
            <a:r>
              <a:rPr lang="en-US" altLang="zh-TW" sz="2400" dirty="0"/>
              <a:t> ,…,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jp</a:t>
            </a:r>
            <a:r>
              <a:rPr lang="en-US" altLang="zh-TW" sz="2400" dirty="0"/>
              <a:t> ) </a:t>
            </a:r>
            <a:r>
              <a:rPr lang="zh-TW" altLang="en-US" sz="2400" dirty="0"/>
              <a:t>分別代表兩個由</a:t>
            </a:r>
            <a:r>
              <a:rPr lang="en-US" altLang="zh-TW" sz="2400" dirty="0"/>
              <a:t>p </a:t>
            </a:r>
            <a:r>
              <a:rPr lang="zh-TW" altLang="en-US" sz="2400" dirty="0"/>
              <a:t>個屬性所描述的物件，則</a:t>
            </a:r>
            <a:r>
              <a:rPr lang="zh-TW" altLang="en-US" sz="2400" dirty="0" smtClean="0"/>
              <a:t>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之間的距離定義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924944"/>
            <a:ext cx="63912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42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2.4.4 </a:t>
            </a:r>
            <a:r>
              <a:rPr lang="zh-TW" altLang="en-US" sz="3600" dirty="0"/>
              <a:t>數值屬性資料的相異度：曼哈頓距離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b="1" dirty="0"/>
              <a:t>曼哈頓距離 </a:t>
            </a:r>
            <a:r>
              <a:rPr lang="en-US" altLang="zh-TW" sz="2000" dirty="0"/>
              <a:t>(Manhattan distance)</a:t>
            </a:r>
            <a:r>
              <a:rPr lang="zh-TW" altLang="en-US" sz="2000" dirty="0"/>
              <a:t>，也稱之為</a:t>
            </a:r>
            <a:r>
              <a:rPr lang="zh-TW" altLang="en-US" sz="2000" b="1" dirty="0"/>
              <a:t>城市區塊距離 </a:t>
            </a:r>
            <a:r>
              <a:rPr lang="en-US" altLang="zh-TW" sz="2000" dirty="0"/>
              <a:t>(city block distance)</a:t>
            </a:r>
            <a:endParaRPr lang="zh-TW" altLang="en-US" sz="2000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2996952"/>
            <a:ext cx="3475699" cy="3488368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132856"/>
            <a:ext cx="6451426" cy="55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77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2.4.4 </a:t>
            </a:r>
            <a:r>
              <a:rPr lang="zh-TW" altLang="en-US" sz="3600" dirty="0"/>
              <a:t>數值屬性資料的相異度：閔可夫斯基距離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閔可夫斯基距離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Minkowski</a:t>
            </a:r>
            <a:r>
              <a:rPr lang="en-US" altLang="zh-TW" sz="2400" dirty="0"/>
              <a:t> distance) </a:t>
            </a:r>
            <a:r>
              <a:rPr lang="zh-TW" altLang="en-US" sz="2400" dirty="0"/>
              <a:t>是歐基里德距離與曼哈頓</a:t>
            </a:r>
            <a:r>
              <a:rPr lang="zh-TW" altLang="en-US" sz="2400" dirty="0" smtClean="0"/>
              <a:t>距離的</a:t>
            </a:r>
            <a:r>
              <a:rPr lang="zh-TW" altLang="en-US" sz="2400" dirty="0"/>
              <a:t>通式，它定義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其中</a:t>
            </a:r>
            <a:r>
              <a:rPr lang="zh-TW" altLang="en-US" sz="2400" dirty="0"/>
              <a:t>，</a:t>
            </a:r>
            <a:r>
              <a:rPr lang="en-US" altLang="zh-TW" sz="2400" dirty="0"/>
              <a:t>h ≥1 </a:t>
            </a:r>
            <a:r>
              <a:rPr lang="zh-TW" altLang="en-US" sz="2400" dirty="0"/>
              <a:t>為實數，在文獻中該距離也稱為</a:t>
            </a:r>
            <a:r>
              <a:rPr lang="en-US" altLang="zh-TW" sz="2400" b="1" dirty="0" err="1"/>
              <a:t>Lp</a:t>
            </a:r>
            <a:r>
              <a:rPr lang="en-US" altLang="zh-TW" sz="2400" b="1" dirty="0"/>
              <a:t> </a:t>
            </a:r>
            <a:r>
              <a:rPr lang="zh-TW" altLang="en-US" sz="2400" b="1" dirty="0"/>
              <a:t>範數</a:t>
            </a:r>
            <a:r>
              <a:rPr lang="zh-TW" altLang="en-US" sz="2400" dirty="0"/>
              <a:t> </a:t>
            </a:r>
            <a:r>
              <a:rPr lang="en-US" altLang="zh-TW" sz="2400" dirty="0"/>
              <a:t>(norm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b="1" dirty="0"/>
              <a:t>上確界距離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supremum</a:t>
            </a:r>
            <a:r>
              <a:rPr lang="en-US" altLang="zh-TW" sz="2400" dirty="0"/>
              <a:t> distance) </a:t>
            </a:r>
            <a:r>
              <a:rPr lang="zh-TW" altLang="en-US" sz="2400" dirty="0"/>
              <a:t>也稱為</a:t>
            </a:r>
            <a:r>
              <a:rPr lang="en-US" altLang="zh-TW" sz="2400" i="1" dirty="0"/>
              <a:t>L</a:t>
            </a:r>
            <a:r>
              <a:rPr lang="en-US" altLang="zh-TW" sz="2400" baseline="-25000" dirty="0"/>
              <a:t>∞</a:t>
            </a:r>
            <a:r>
              <a:rPr lang="en-US" altLang="zh-TW" sz="2400" dirty="0"/>
              <a:t> </a:t>
            </a:r>
            <a:r>
              <a:rPr lang="zh-TW" altLang="en-US" sz="2400" dirty="0"/>
              <a:t>或</a:t>
            </a:r>
            <a:r>
              <a:rPr lang="en-US" altLang="zh-TW" sz="2400" i="1" dirty="0" err="1"/>
              <a:t>L</a:t>
            </a:r>
            <a:r>
              <a:rPr lang="en-US" altLang="zh-TW" sz="2400" baseline="-25000" dirty="0" err="1"/>
              <a:t>max</a:t>
            </a:r>
            <a:r>
              <a:rPr lang="en-US" altLang="zh-TW" sz="2400" dirty="0"/>
              <a:t> </a:t>
            </a:r>
            <a:r>
              <a:rPr lang="zh-TW" altLang="en-US" sz="2400" dirty="0"/>
              <a:t>範數或切比雪</a:t>
            </a:r>
            <a:r>
              <a:rPr lang="zh-TW" altLang="en-US" sz="2400" dirty="0" smtClean="0"/>
              <a:t>夫距離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Chebyshev</a:t>
            </a:r>
            <a:r>
              <a:rPr lang="en-US" altLang="zh-TW" sz="2400" dirty="0"/>
              <a:t> distance)</a:t>
            </a:r>
            <a:r>
              <a:rPr lang="zh-TW" altLang="en-US" sz="2400" dirty="0"/>
              <a:t>，</a:t>
            </a:r>
            <a:r>
              <a:rPr lang="zh-TW" altLang="en-US" sz="2400" b="1" dirty="0"/>
              <a:t>上確界距離</a:t>
            </a:r>
            <a:r>
              <a:rPr lang="zh-TW" altLang="en-US" sz="2400" dirty="0"/>
              <a:t>也是閔可夫斯基距離在</a:t>
            </a:r>
            <a:r>
              <a:rPr lang="en-US" altLang="zh-TW" sz="2400" i="1" dirty="0"/>
              <a:t>h </a:t>
            </a:r>
            <a:r>
              <a:rPr lang="en-US" altLang="zh-TW" sz="2400" dirty="0"/>
              <a:t>→ ∞ </a:t>
            </a:r>
            <a:r>
              <a:rPr lang="zh-TW" altLang="en-US" sz="2400" dirty="0"/>
              <a:t>的</a:t>
            </a:r>
            <a:r>
              <a:rPr lang="zh-TW" altLang="en-US" sz="2400" dirty="0" smtClean="0"/>
              <a:t>推廣</a:t>
            </a:r>
            <a:endParaRPr lang="zh-TW" altLang="en-US" sz="24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2579737"/>
            <a:ext cx="64865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5373216"/>
            <a:ext cx="62865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50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2.4.4 </a:t>
            </a:r>
            <a:r>
              <a:rPr lang="zh-TW" altLang="en-US" sz="3600" dirty="0"/>
              <a:t>數值屬性資料的相異度：閔可夫斯基距離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420888"/>
            <a:ext cx="6934200" cy="33147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16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2.4.5 </a:t>
            </a:r>
            <a:r>
              <a:rPr lang="zh-TW" altLang="en-US" sz="3600" dirty="0"/>
              <a:t>量測順序屬性資料的鄰近值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14940" y="1567334"/>
            <a:ext cx="8229600" cy="4525963"/>
          </a:xfrm>
        </p:spPr>
        <p:txBody>
          <a:bodyPr>
            <a:noAutofit/>
          </a:bodyPr>
          <a:lstStyle/>
          <a:p>
            <a:r>
              <a:rPr lang="zh-TW" altLang="en-US" sz="1900" dirty="0"/>
              <a:t>順序屬性的值，彼此之間具有有意義的順序或排位關係，然而相連屬性值之間的差距度量值卻為未知</a:t>
            </a:r>
            <a:endParaRPr lang="en-US" altLang="zh-TW" sz="1900" dirty="0"/>
          </a:p>
          <a:p>
            <a:r>
              <a:rPr lang="zh-TW" altLang="en-US" sz="1900" dirty="0"/>
              <a:t>假設</a:t>
            </a:r>
            <a:r>
              <a:rPr lang="en-US" altLang="zh-TW" sz="1900" dirty="0"/>
              <a:t>f </a:t>
            </a:r>
            <a:r>
              <a:rPr lang="zh-TW" altLang="en-US" sz="1900" dirty="0"/>
              <a:t>為描述</a:t>
            </a:r>
            <a:r>
              <a:rPr lang="en-US" altLang="zh-TW" sz="1900" dirty="0"/>
              <a:t>n </a:t>
            </a:r>
            <a:r>
              <a:rPr lang="zh-TW" altLang="en-US" sz="1900" dirty="0"/>
              <a:t>個物件的順序屬性其中之一個，對於屬性</a:t>
            </a:r>
            <a:r>
              <a:rPr lang="en-US" altLang="zh-TW" sz="1900" dirty="0"/>
              <a:t>f </a:t>
            </a:r>
            <a:r>
              <a:rPr lang="zh-TW" altLang="en-US" sz="1900" dirty="0"/>
              <a:t>計算相異度包含下述步驟：</a:t>
            </a:r>
            <a:endParaRPr lang="en-US" altLang="zh-TW" sz="19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1900" dirty="0"/>
              <a:t>假設第</a:t>
            </a:r>
            <a:r>
              <a:rPr lang="en-US" altLang="zh-TW" sz="1900" dirty="0" err="1"/>
              <a:t>i</a:t>
            </a:r>
            <a:r>
              <a:rPr lang="en-US" altLang="zh-TW" sz="1900" dirty="0"/>
              <a:t> </a:t>
            </a:r>
            <a:r>
              <a:rPr lang="zh-TW" altLang="en-US" sz="1900" dirty="0"/>
              <a:t>個物件的屬性</a:t>
            </a:r>
            <a:r>
              <a:rPr lang="en-US" altLang="zh-TW" sz="1900" dirty="0"/>
              <a:t>f </a:t>
            </a:r>
            <a:r>
              <a:rPr lang="zh-TW" altLang="en-US" sz="1900" dirty="0"/>
              <a:t>之值為</a:t>
            </a:r>
            <a:r>
              <a:rPr lang="en-US" altLang="zh-TW" sz="1900" dirty="0" err="1"/>
              <a:t>x</a:t>
            </a:r>
            <a:r>
              <a:rPr lang="en-US" altLang="zh-TW" sz="1900" baseline="-25000" dirty="0" err="1"/>
              <a:t>if</a:t>
            </a:r>
            <a:r>
              <a:rPr lang="en-US" altLang="zh-TW" sz="1900" dirty="0"/>
              <a:t> </a:t>
            </a:r>
            <a:r>
              <a:rPr lang="zh-TW" altLang="en-US" sz="1900" dirty="0"/>
              <a:t>，屬性</a:t>
            </a:r>
            <a:r>
              <a:rPr lang="en-US" altLang="zh-TW" sz="1900" dirty="0"/>
              <a:t>f </a:t>
            </a:r>
            <a:r>
              <a:rPr lang="zh-TW" altLang="en-US" sz="1900" dirty="0"/>
              <a:t>有</a:t>
            </a:r>
            <a:r>
              <a:rPr lang="en-US" altLang="zh-TW" sz="1900" dirty="0"/>
              <a:t>M</a:t>
            </a:r>
            <a:r>
              <a:rPr lang="en-US" altLang="zh-TW" sz="1900" baseline="-25000" dirty="0"/>
              <a:t>f</a:t>
            </a:r>
            <a:r>
              <a:rPr lang="en-US" altLang="zh-TW" sz="1900" dirty="0"/>
              <a:t> </a:t>
            </a:r>
            <a:r>
              <a:rPr lang="zh-TW" altLang="en-US" sz="1900" dirty="0"/>
              <a:t>個有序的狀態，其評比順序為</a:t>
            </a:r>
            <a:r>
              <a:rPr lang="en-US" altLang="zh-TW" sz="1900" dirty="0"/>
              <a:t>1,…, M</a:t>
            </a:r>
            <a:r>
              <a:rPr lang="en-US" altLang="zh-TW" sz="1900" baseline="-25000" dirty="0"/>
              <a:t>f </a:t>
            </a:r>
            <a:r>
              <a:rPr lang="zh-TW" altLang="en-US" sz="1900" dirty="0"/>
              <a:t>，首先，對每一個</a:t>
            </a:r>
            <a:r>
              <a:rPr lang="en-US" altLang="zh-TW" sz="1900" dirty="0" err="1"/>
              <a:t>x</a:t>
            </a:r>
            <a:r>
              <a:rPr lang="en-US" altLang="zh-TW" sz="1900" baseline="-25000" dirty="0" err="1"/>
              <a:t>if</a:t>
            </a:r>
            <a:r>
              <a:rPr lang="en-US" altLang="zh-TW" sz="1900" dirty="0"/>
              <a:t> </a:t>
            </a:r>
            <a:r>
              <a:rPr lang="zh-TW" altLang="en-US" sz="1900" dirty="0"/>
              <a:t>取代為它對應的順序值 </a:t>
            </a:r>
            <a:r>
              <a:rPr lang="en-US" altLang="zh-TW" sz="1900" dirty="0" err="1"/>
              <a:t>r</a:t>
            </a:r>
            <a:r>
              <a:rPr lang="en-US" altLang="zh-TW" sz="1900" baseline="-25000" dirty="0" err="1"/>
              <a:t>if</a:t>
            </a:r>
            <a:r>
              <a:rPr lang="en-US" altLang="zh-TW" sz="1900" baseline="-25000" dirty="0"/>
              <a:t> </a:t>
            </a:r>
            <a:r>
              <a:rPr lang="zh-TW" altLang="en-US" sz="1900" dirty="0"/>
              <a:t>，其中</a:t>
            </a:r>
            <a:r>
              <a:rPr lang="en-US" altLang="zh-TW" sz="1900" dirty="0" err="1"/>
              <a:t>r</a:t>
            </a:r>
            <a:r>
              <a:rPr lang="en-US" altLang="zh-TW" sz="1900" baseline="-25000" dirty="0" err="1"/>
              <a:t>if</a:t>
            </a:r>
            <a:r>
              <a:rPr lang="en-US" altLang="zh-TW" sz="1900" dirty="0"/>
              <a:t> ∈{1,…, M</a:t>
            </a:r>
            <a:r>
              <a:rPr lang="en-US" altLang="zh-TW" sz="1900" baseline="-25000" dirty="0"/>
              <a:t>f</a:t>
            </a:r>
            <a:r>
              <a:rPr lang="en-US" altLang="zh-TW" sz="1900" dirty="0"/>
              <a:t> }</a:t>
            </a:r>
            <a:r>
              <a:rPr lang="zh-TW" altLang="en-US" sz="1900" dirty="0"/>
              <a:t>。</a:t>
            </a:r>
            <a:endParaRPr lang="en-US" altLang="zh-TW" sz="19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1900" dirty="0"/>
              <a:t>由於每一個順序屬性有不同數目的狀態，執行正規化：把第</a:t>
            </a:r>
            <a:r>
              <a:rPr lang="en-US" altLang="zh-TW" sz="1900" i="1" dirty="0" err="1"/>
              <a:t>i</a:t>
            </a:r>
            <a:r>
              <a:rPr lang="en-US" altLang="zh-TW" sz="1900" i="1" dirty="0"/>
              <a:t> </a:t>
            </a:r>
            <a:r>
              <a:rPr lang="zh-TW" altLang="en-US" sz="1900" dirty="0"/>
              <a:t>個物件在屬性</a:t>
            </a:r>
            <a:r>
              <a:rPr lang="en-US" altLang="zh-TW" sz="1900" i="1" dirty="0"/>
              <a:t>f </a:t>
            </a:r>
            <a:r>
              <a:rPr lang="zh-TW" altLang="en-US" sz="1900" dirty="0"/>
              <a:t>上的評比值</a:t>
            </a:r>
            <a:r>
              <a:rPr lang="en-US" altLang="zh-TW" sz="1900" dirty="0" err="1"/>
              <a:t>r</a:t>
            </a:r>
            <a:r>
              <a:rPr lang="en-US" altLang="zh-TW" sz="1900" baseline="-25000" dirty="0" err="1"/>
              <a:t>if</a:t>
            </a:r>
            <a:r>
              <a:rPr lang="zh-TW" altLang="en-US" sz="1900" dirty="0"/>
              <a:t>取代為</a:t>
            </a:r>
            <a:endParaRPr lang="en-US" altLang="zh-TW" sz="1900" dirty="0"/>
          </a:p>
          <a:p>
            <a:pPr marL="457200" lvl="1" indent="0">
              <a:buNone/>
            </a:pPr>
            <a:endParaRPr lang="en-US" altLang="zh-TW" sz="1900" dirty="0"/>
          </a:p>
          <a:p>
            <a:pPr marL="457200" lvl="1" indent="0">
              <a:buNone/>
            </a:pPr>
            <a:endParaRPr lang="en-US" altLang="zh-TW" sz="1900" dirty="0"/>
          </a:p>
          <a:p>
            <a:pPr marL="457200" lvl="1" indent="0">
              <a:buNone/>
            </a:pPr>
            <a:endParaRPr lang="en-US" altLang="zh-TW" sz="1900" dirty="0"/>
          </a:p>
          <a:p>
            <a:pPr marL="914400" lvl="1" indent="-457200">
              <a:buFont typeface="+mj-lt"/>
              <a:buAutoNum type="arabicPeriod" startAt="3"/>
            </a:pPr>
            <a:r>
              <a:rPr lang="zh-TW" altLang="en-US" sz="1900" dirty="0"/>
              <a:t>我們可以用</a:t>
            </a:r>
            <a:r>
              <a:rPr lang="en-US" altLang="zh-TW" sz="1900" dirty="0"/>
              <a:t>2.4.4 </a:t>
            </a:r>
            <a:r>
              <a:rPr lang="zh-TW" altLang="en-US" sz="1900" dirty="0"/>
              <a:t>節介紹的任意一種數值屬性的距離量測法，來計算其相異度，其中，我們使用</a:t>
            </a:r>
            <a:r>
              <a:rPr lang="en-US" altLang="zh-TW" sz="1900" dirty="0" err="1"/>
              <a:t>z</a:t>
            </a:r>
            <a:r>
              <a:rPr lang="en-US" altLang="zh-TW" sz="1900" baseline="-25000" dirty="0" err="1"/>
              <a:t>if</a:t>
            </a:r>
            <a:r>
              <a:rPr lang="en-US" altLang="zh-TW" sz="1900" dirty="0"/>
              <a:t> </a:t>
            </a:r>
            <a:r>
              <a:rPr lang="zh-TW" altLang="en-US" sz="1900" dirty="0"/>
              <a:t>來代表第</a:t>
            </a:r>
            <a:r>
              <a:rPr lang="en-US" altLang="zh-TW" sz="1900" dirty="0" err="1"/>
              <a:t>i</a:t>
            </a:r>
            <a:r>
              <a:rPr lang="en-US" altLang="zh-TW" sz="1900" dirty="0"/>
              <a:t> </a:t>
            </a:r>
            <a:r>
              <a:rPr lang="zh-TW" altLang="en-US" sz="1900" dirty="0"/>
              <a:t>個物件在屬性</a:t>
            </a:r>
            <a:r>
              <a:rPr lang="en-US" altLang="zh-TW" sz="1900" dirty="0"/>
              <a:t>f </a:t>
            </a:r>
            <a:r>
              <a:rPr lang="zh-TW" altLang="en-US" sz="1900" dirty="0"/>
              <a:t>上之值。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293096"/>
            <a:ext cx="46101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318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2.1.3 </a:t>
            </a:r>
            <a:r>
              <a:rPr lang="zh-TW" altLang="en-US" sz="3600" dirty="0"/>
              <a:t>二元</a:t>
            </a:r>
            <a:r>
              <a:rPr lang="zh-TW" altLang="en-US" sz="3600" dirty="0" smtClean="0"/>
              <a:t>屬性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二元屬性 </a:t>
            </a:r>
            <a:r>
              <a:rPr lang="en-US" altLang="zh-TW" sz="2400" dirty="0"/>
              <a:t>(binary attribute) </a:t>
            </a:r>
            <a:r>
              <a:rPr lang="zh-TW" altLang="en-US" sz="2400" dirty="0"/>
              <a:t>是名目屬性的一種，它只有兩種類別 </a:t>
            </a:r>
            <a:r>
              <a:rPr lang="en-US" altLang="zh-TW" sz="2400" dirty="0"/>
              <a:t>( </a:t>
            </a:r>
            <a:r>
              <a:rPr lang="zh-TW" altLang="en-US" sz="2400" dirty="0" smtClean="0"/>
              <a:t>或狀況 </a:t>
            </a:r>
            <a:r>
              <a:rPr lang="en-US" altLang="zh-TW" sz="2400" dirty="0"/>
              <a:t>)</a:t>
            </a:r>
            <a:r>
              <a:rPr lang="zh-TW" altLang="en-US" sz="2400" dirty="0"/>
              <a:t>：</a:t>
            </a:r>
            <a:r>
              <a:rPr lang="en-US" altLang="zh-TW" sz="2400" dirty="0"/>
              <a:t>0 </a:t>
            </a:r>
            <a:r>
              <a:rPr lang="zh-TW" altLang="en-US" sz="2400" dirty="0"/>
              <a:t>或</a:t>
            </a:r>
            <a:r>
              <a:rPr lang="en-US" altLang="zh-TW" sz="2400" dirty="0" smtClean="0"/>
              <a:t>1</a:t>
            </a:r>
            <a:r>
              <a:rPr lang="zh-TW" altLang="en-US" sz="2400" dirty="0"/>
              <a:t>，通常</a:t>
            </a:r>
            <a:r>
              <a:rPr lang="en-US" altLang="zh-TW" sz="2400" dirty="0"/>
              <a:t>0 </a:t>
            </a:r>
            <a:r>
              <a:rPr lang="zh-TW" altLang="en-US" sz="2400" dirty="0"/>
              <a:t>代表該屬性所代表的特徵是沒有出現在資料物件</a:t>
            </a:r>
            <a:r>
              <a:rPr lang="zh-TW" altLang="en-US" sz="2400" dirty="0" smtClean="0"/>
              <a:t>中的</a:t>
            </a:r>
            <a:r>
              <a:rPr lang="zh-TW" altLang="en-US" sz="2400" dirty="0"/>
              <a:t>，而</a:t>
            </a:r>
            <a:r>
              <a:rPr lang="en-US" altLang="zh-TW" sz="2400" dirty="0"/>
              <a:t>1 </a:t>
            </a:r>
            <a:r>
              <a:rPr lang="zh-TW" altLang="en-US" sz="2400" dirty="0"/>
              <a:t>代表有出現</a:t>
            </a:r>
            <a:r>
              <a:rPr lang="zh-TW" altLang="en-US" sz="2400" dirty="0" smtClean="0"/>
              <a:t>的</a:t>
            </a:r>
            <a:endParaRPr lang="en-US" altLang="zh-TW" sz="2400" dirty="0" smtClean="0"/>
          </a:p>
          <a:p>
            <a:r>
              <a:rPr lang="zh-TW" altLang="en-US" sz="2400" dirty="0"/>
              <a:t>「抽菸</a:t>
            </a:r>
            <a:r>
              <a:rPr lang="zh-TW" altLang="en-US" sz="2400" dirty="0" smtClean="0"/>
              <a:t>」</a:t>
            </a:r>
            <a:r>
              <a:rPr lang="zh-TW" altLang="en-US" sz="2400" dirty="0"/>
              <a:t>屬性值為</a:t>
            </a:r>
            <a:r>
              <a:rPr lang="en-US" altLang="zh-TW" sz="2400" dirty="0"/>
              <a:t>1 </a:t>
            </a:r>
            <a:r>
              <a:rPr lang="zh-TW" altLang="en-US" sz="2400" dirty="0"/>
              <a:t>代表</a:t>
            </a:r>
            <a:r>
              <a:rPr lang="zh-TW" altLang="en-US" sz="2400" dirty="0" smtClean="0"/>
              <a:t>該病患</a:t>
            </a:r>
            <a:r>
              <a:rPr lang="zh-TW" altLang="en-US" sz="2400" dirty="0"/>
              <a:t>有抽菸的習慣，</a:t>
            </a:r>
            <a:r>
              <a:rPr lang="en-US" altLang="zh-TW" sz="2400" dirty="0"/>
              <a:t>0 </a:t>
            </a:r>
            <a:r>
              <a:rPr lang="zh-TW" altLang="en-US" sz="2400" dirty="0"/>
              <a:t>代表病患不會</a:t>
            </a:r>
            <a:r>
              <a:rPr lang="zh-TW" altLang="en-US" sz="2400" dirty="0" smtClean="0"/>
              <a:t>抽菸</a:t>
            </a:r>
            <a:endParaRPr lang="en-US" altLang="zh-TW" sz="2400" dirty="0" smtClean="0"/>
          </a:p>
          <a:p>
            <a:r>
              <a:rPr lang="zh-TW" altLang="en-US" sz="2400" dirty="0"/>
              <a:t>「醫學檢測」是</a:t>
            </a:r>
            <a:r>
              <a:rPr lang="zh-TW" altLang="en-US" sz="2400" dirty="0" smtClean="0"/>
              <a:t>二元屬性</a:t>
            </a:r>
            <a:r>
              <a:rPr lang="zh-TW" altLang="en-US" sz="2400" dirty="0"/>
              <a:t>，其中</a:t>
            </a:r>
            <a:r>
              <a:rPr lang="en-US" altLang="zh-TW" sz="2400" dirty="0"/>
              <a:t>1 </a:t>
            </a:r>
            <a:r>
              <a:rPr lang="zh-TW" altLang="en-US" sz="2400" dirty="0"/>
              <a:t>代表檢測的結果為陽性，</a:t>
            </a:r>
            <a:r>
              <a:rPr lang="en-US" altLang="zh-TW" sz="2400" dirty="0"/>
              <a:t>0 </a:t>
            </a:r>
            <a:r>
              <a:rPr lang="zh-TW" altLang="en-US" sz="2400" dirty="0"/>
              <a:t>代表其結果為陰性。</a:t>
            </a:r>
          </a:p>
        </p:txBody>
      </p:sp>
    </p:spTree>
    <p:extLst>
      <p:ext uri="{BB962C8B-B14F-4D97-AF65-F5344CB8AC3E}">
        <p14:creationId xmlns:p14="http://schemas.microsoft.com/office/powerpoint/2010/main" val="84256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 smtClean="0"/>
              <a:t>2.21 </a:t>
            </a:r>
            <a:r>
              <a:rPr lang="zh-TW" altLang="en-US" sz="3600" dirty="0" smtClean="0"/>
              <a:t>順序</a:t>
            </a:r>
            <a:r>
              <a:rPr lang="zh-TW" altLang="en-US" sz="3600" dirty="0"/>
              <a:t>屬性之間的相異度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假設我們有先前表</a:t>
            </a:r>
            <a:r>
              <a:rPr lang="en-US" altLang="zh-TW" sz="2400" dirty="0"/>
              <a:t>2.2 </a:t>
            </a:r>
            <a:r>
              <a:rPr lang="zh-TW" altLang="en-US" sz="2400" dirty="0"/>
              <a:t>中的資料樣本，只是此時，僅有「物件</a:t>
            </a:r>
            <a:r>
              <a:rPr lang="zh-TW" altLang="en-US" sz="2400" dirty="0" smtClean="0"/>
              <a:t>編號</a:t>
            </a:r>
            <a:r>
              <a:rPr lang="zh-TW" altLang="en-US" sz="2400" dirty="0"/>
              <a:t>」與「</a:t>
            </a:r>
            <a:r>
              <a:rPr lang="en-US" altLang="zh-TW" sz="2400" dirty="0"/>
              <a:t>test-2</a:t>
            </a:r>
            <a:r>
              <a:rPr lang="zh-TW" altLang="en-US" sz="2400" dirty="0"/>
              <a:t>」屬性是可用的，「</a:t>
            </a:r>
            <a:r>
              <a:rPr lang="en-US" altLang="zh-TW" sz="2400" dirty="0"/>
              <a:t>test-2</a:t>
            </a:r>
            <a:r>
              <a:rPr lang="zh-TW" altLang="en-US" sz="2400" dirty="0"/>
              <a:t>」是順序屬性，它有三種</a:t>
            </a:r>
            <a:r>
              <a:rPr lang="zh-TW" altLang="en-US" sz="2400" dirty="0" smtClean="0"/>
              <a:t>狀態</a:t>
            </a:r>
            <a:r>
              <a:rPr lang="zh-TW" altLang="en-US" sz="2400" dirty="0"/>
              <a:t>：一般、好、極佳，也就是說，</a:t>
            </a:r>
            <a:r>
              <a:rPr lang="en-US" altLang="zh-TW" sz="2400" i="1" dirty="0"/>
              <a:t>M </a:t>
            </a:r>
            <a:r>
              <a:rPr lang="en-US" altLang="zh-TW" sz="2400" i="1" baseline="-25000" dirty="0"/>
              <a:t>f</a:t>
            </a:r>
            <a:r>
              <a:rPr lang="en-US" altLang="zh-TW" sz="2400" i="1" dirty="0"/>
              <a:t> </a:t>
            </a:r>
            <a:r>
              <a:rPr lang="en-US" altLang="zh-TW" sz="2400" dirty="0"/>
              <a:t>= 3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在第一步驟，我們將「</a:t>
            </a:r>
            <a:r>
              <a:rPr lang="en-US" altLang="zh-TW" sz="2400" dirty="0" smtClean="0"/>
              <a:t>test-2</a:t>
            </a:r>
            <a:r>
              <a:rPr lang="zh-TW" altLang="en-US" sz="2400" dirty="0"/>
              <a:t>」的每一個屬性值取代為其對應的順序值，所以，這四個物件指派</a:t>
            </a:r>
            <a:r>
              <a:rPr lang="zh-TW" altLang="en-US" sz="2400" dirty="0" smtClean="0"/>
              <a:t>的順序</a:t>
            </a:r>
            <a:r>
              <a:rPr lang="zh-TW" altLang="en-US" sz="2400" dirty="0"/>
              <a:t>值分別為</a:t>
            </a:r>
            <a:r>
              <a:rPr lang="en-US" altLang="zh-TW" sz="2400" dirty="0"/>
              <a:t>3</a:t>
            </a:r>
            <a:r>
              <a:rPr lang="zh-TW" altLang="en-US" sz="2400" dirty="0"/>
              <a:t>、</a:t>
            </a:r>
            <a:r>
              <a:rPr lang="en-US" altLang="zh-TW" sz="2400" dirty="0"/>
              <a:t>1</a:t>
            </a:r>
            <a:r>
              <a:rPr lang="zh-TW" altLang="en-US" sz="2400" dirty="0"/>
              <a:t>、</a:t>
            </a:r>
            <a:r>
              <a:rPr lang="en-US" altLang="zh-TW" sz="2400" dirty="0"/>
              <a:t>2 </a:t>
            </a:r>
            <a:r>
              <a:rPr lang="zh-TW" altLang="en-US" sz="2400" dirty="0"/>
              <a:t>與</a:t>
            </a:r>
            <a:r>
              <a:rPr lang="en-US" altLang="zh-TW" sz="2400" dirty="0"/>
              <a:t>3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第二步驟將這些順序值進行正規化，</a:t>
            </a:r>
            <a:r>
              <a:rPr lang="zh-TW" altLang="en-US" sz="2400" dirty="0" smtClean="0"/>
              <a:t>順序值</a:t>
            </a:r>
            <a:r>
              <a:rPr lang="en-US" altLang="zh-TW" sz="2400" dirty="0"/>
              <a:t>1 </a:t>
            </a:r>
            <a:r>
              <a:rPr lang="zh-TW" altLang="en-US" sz="2400" dirty="0"/>
              <a:t>映射至</a:t>
            </a:r>
            <a:r>
              <a:rPr lang="en-US" altLang="zh-TW" sz="2400" dirty="0"/>
              <a:t>0.0</a:t>
            </a:r>
            <a:r>
              <a:rPr lang="zh-TW" altLang="en-US" sz="2400" dirty="0"/>
              <a:t>，順序值</a:t>
            </a:r>
            <a:r>
              <a:rPr lang="en-US" altLang="zh-TW" sz="2400" dirty="0"/>
              <a:t>2 </a:t>
            </a:r>
            <a:r>
              <a:rPr lang="zh-TW" altLang="en-US" sz="2400" dirty="0"/>
              <a:t>映射至</a:t>
            </a:r>
            <a:r>
              <a:rPr lang="en-US" altLang="zh-TW" sz="2400" dirty="0"/>
              <a:t>0.5</a:t>
            </a:r>
            <a:r>
              <a:rPr lang="zh-TW" altLang="en-US" sz="2400" dirty="0"/>
              <a:t>，順序值</a:t>
            </a:r>
            <a:r>
              <a:rPr lang="en-US" altLang="zh-TW" sz="2400" dirty="0"/>
              <a:t>3 </a:t>
            </a:r>
            <a:r>
              <a:rPr lang="zh-TW" altLang="en-US" sz="2400" dirty="0"/>
              <a:t>映射至</a:t>
            </a:r>
            <a:r>
              <a:rPr lang="en-US" altLang="zh-TW" sz="2400" dirty="0"/>
              <a:t>1.0</a:t>
            </a:r>
            <a:r>
              <a:rPr lang="zh-TW" altLang="en-US" sz="2400" dirty="0" smtClean="0"/>
              <a:t>。</a:t>
            </a:r>
            <a:endParaRPr lang="zh-TW" alt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4365104"/>
            <a:ext cx="5184576" cy="2346536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91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/>
              <a:t>2.21 </a:t>
            </a:r>
            <a:r>
              <a:rPr lang="zh-TW" altLang="en-US" sz="3600" dirty="0"/>
              <a:t>順序屬性之間的相異度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在第三</a:t>
            </a:r>
            <a:r>
              <a:rPr lang="zh-TW" altLang="en-US" sz="2400" dirty="0" smtClean="0"/>
              <a:t>步</a:t>
            </a:r>
            <a:r>
              <a:rPr lang="zh-TW" altLang="en-US" sz="2400" dirty="0"/>
              <a:t>驟，我們可以使用歐基里德距離，來得到底下的相異度</a:t>
            </a:r>
            <a:r>
              <a:rPr lang="zh-TW" altLang="en-US" sz="2400" dirty="0" smtClean="0"/>
              <a:t>矩陣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所以</a:t>
            </a:r>
            <a:r>
              <a:rPr lang="zh-TW" altLang="en-US" sz="2400" dirty="0"/>
              <a:t>，物件</a:t>
            </a:r>
            <a:r>
              <a:rPr lang="en-US" altLang="zh-TW" sz="2400" dirty="0"/>
              <a:t>1 </a:t>
            </a:r>
            <a:r>
              <a:rPr lang="zh-TW" altLang="en-US" sz="2400" dirty="0"/>
              <a:t>與</a:t>
            </a:r>
            <a:r>
              <a:rPr lang="en-US" altLang="zh-TW" sz="2400" dirty="0"/>
              <a:t>2 </a:t>
            </a:r>
            <a:r>
              <a:rPr lang="zh-TW" altLang="en-US" sz="2400" dirty="0"/>
              <a:t>是最相異的，同樣物件</a:t>
            </a:r>
            <a:r>
              <a:rPr lang="en-US" altLang="zh-TW" sz="2400" dirty="0"/>
              <a:t>2 </a:t>
            </a:r>
            <a:r>
              <a:rPr lang="zh-TW" altLang="en-US" sz="2400" dirty="0"/>
              <a:t>與</a:t>
            </a:r>
            <a:r>
              <a:rPr lang="en-US" altLang="zh-TW" sz="2400" dirty="0"/>
              <a:t>4 </a:t>
            </a:r>
            <a:r>
              <a:rPr lang="zh-TW" altLang="en-US" sz="2400" dirty="0"/>
              <a:t>也是最不相似的</a:t>
            </a:r>
            <a:endParaRPr lang="en-US" altLang="zh-TW" sz="24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2348880"/>
            <a:ext cx="2353989" cy="173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3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2.4.6 </a:t>
            </a:r>
            <a:r>
              <a:rPr lang="zh-TW" altLang="en-US" sz="3600" dirty="0"/>
              <a:t>混合屬性型態資料的相異度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假設資料集包含</a:t>
            </a:r>
            <a:r>
              <a:rPr lang="en-US" altLang="zh-TW" sz="2400" dirty="0"/>
              <a:t>p </a:t>
            </a:r>
            <a:r>
              <a:rPr lang="zh-TW" altLang="en-US" sz="2400" dirty="0"/>
              <a:t>種混合型態的屬性，則物件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與</a:t>
            </a:r>
            <a:r>
              <a:rPr lang="en-US" altLang="zh-TW" sz="2400" dirty="0"/>
              <a:t>j </a:t>
            </a:r>
            <a:r>
              <a:rPr lang="zh-TW" altLang="en-US" sz="2400" dirty="0"/>
              <a:t>之間的相異</a:t>
            </a:r>
            <a:r>
              <a:rPr lang="zh-TW" altLang="en-US" sz="2400" dirty="0" smtClean="0"/>
              <a:t>度</a:t>
            </a:r>
            <a:r>
              <a:rPr lang="en-US" altLang="zh-TW" sz="2400" dirty="0"/>
              <a:t>d(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j) </a:t>
            </a:r>
            <a:r>
              <a:rPr lang="zh-TW" altLang="en-US" sz="2400" dirty="0"/>
              <a:t>定義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/>
              <a:t>其中</a:t>
            </a:r>
            <a:r>
              <a:rPr lang="zh-TW" altLang="en-US" sz="2400" dirty="0" smtClean="0"/>
              <a:t>指標              </a:t>
            </a:r>
            <a:r>
              <a:rPr lang="zh-TW" altLang="en-US" sz="2400" dirty="0" smtClean="0"/>
              <a:t>    當</a:t>
            </a:r>
            <a:r>
              <a:rPr lang="zh-TW" altLang="en-US" sz="2400" dirty="0"/>
              <a:t>下列條件其中之一成立時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en-US" altLang="zh-TW" sz="2400" dirty="0" smtClean="0"/>
              <a:t>(</a:t>
            </a:r>
            <a:r>
              <a:rPr lang="en-US" altLang="zh-TW" sz="2400" dirty="0"/>
              <a:t>1)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if</a:t>
            </a:r>
            <a:r>
              <a:rPr lang="en-US" altLang="zh-TW" sz="2400" baseline="-25000" dirty="0"/>
              <a:t> </a:t>
            </a:r>
            <a:r>
              <a:rPr lang="zh-TW" altLang="en-US" sz="2400" dirty="0"/>
              <a:t>或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jf</a:t>
            </a:r>
            <a:r>
              <a:rPr lang="en-US" altLang="zh-TW" sz="2400" dirty="0"/>
              <a:t> </a:t>
            </a:r>
            <a:r>
              <a:rPr lang="zh-TW" altLang="en-US" sz="2400" dirty="0"/>
              <a:t>遺失時 </a:t>
            </a:r>
            <a:r>
              <a:rPr lang="en-US" altLang="zh-TW" sz="2400" dirty="0"/>
              <a:t>( </a:t>
            </a:r>
            <a:r>
              <a:rPr lang="zh-TW" altLang="en-US" sz="2400" dirty="0" smtClean="0"/>
              <a:t>亦即</a:t>
            </a:r>
            <a:r>
              <a:rPr lang="zh-TW" altLang="en-US" sz="2400" dirty="0"/>
              <a:t>，物件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或</a:t>
            </a:r>
            <a:r>
              <a:rPr lang="en-US" altLang="zh-TW" sz="2400" dirty="0"/>
              <a:t>j </a:t>
            </a:r>
            <a:r>
              <a:rPr lang="zh-TW" altLang="en-US" sz="2400" dirty="0"/>
              <a:t>在屬性</a:t>
            </a:r>
            <a:r>
              <a:rPr lang="en-US" altLang="zh-TW" sz="2400" dirty="0"/>
              <a:t>f </a:t>
            </a:r>
            <a:r>
              <a:rPr lang="zh-TW" altLang="en-US" sz="2400" dirty="0"/>
              <a:t>上沒有量測值 </a:t>
            </a:r>
            <a:r>
              <a:rPr lang="en-US" altLang="zh-TW" sz="2400" dirty="0"/>
              <a:t>)</a:t>
            </a:r>
            <a:r>
              <a:rPr lang="zh-TW" altLang="en-US" sz="2400" dirty="0"/>
              <a:t>，或 </a:t>
            </a:r>
            <a:endParaRPr lang="en-US" altLang="zh-TW" sz="2400" dirty="0" smtClean="0"/>
          </a:p>
          <a:p>
            <a:r>
              <a:rPr lang="en-US" altLang="zh-TW" sz="2400" dirty="0" smtClean="0"/>
              <a:t>(</a:t>
            </a:r>
            <a:r>
              <a:rPr lang="en-US" altLang="zh-TW" sz="2400" dirty="0"/>
              <a:t>2)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if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x</a:t>
            </a:r>
            <a:r>
              <a:rPr lang="en-US" altLang="zh-TW" sz="2400" baseline="-25000" dirty="0" err="1"/>
              <a:t>jf</a:t>
            </a:r>
            <a:r>
              <a:rPr lang="en-US" altLang="zh-TW" sz="2400" dirty="0"/>
              <a:t> </a:t>
            </a:r>
            <a:r>
              <a:rPr lang="zh-TW" altLang="en-US" sz="2400" dirty="0"/>
              <a:t>而且</a:t>
            </a:r>
            <a:r>
              <a:rPr lang="en-US" altLang="zh-TW" sz="2400" dirty="0"/>
              <a:t>f </a:t>
            </a:r>
            <a:r>
              <a:rPr lang="zh-TW" altLang="en-US" sz="2400" dirty="0" smtClean="0"/>
              <a:t>是非對稱</a:t>
            </a:r>
            <a:r>
              <a:rPr lang="zh-TW" altLang="en-US" sz="2400" dirty="0"/>
              <a:t>二元屬性；否則，</a:t>
            </a:r>
            <a:endParaRPr lang="en-US" altLang="zh-TW" sz="2400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276872"/>
            <a:ext cx="52768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207260"/>
              </p:ext>
            </p:extLst>
          </p:nvPr>
        </p:nvGraphicFramePr>
        <p:xfrm>
          <a:off x="3304866" y="3683695"/>
          <a:ext cx="1008112" cy="49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9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04866" y="3683695"/>
                        <a:ext cx="1008112" cy="491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550044"/>
              </p:ext>
            </p:extLst>
          </p:nvPr>
        </p:nvGraphicFramePr>
        <p:xfrm>
          <a:off x="7679283" y="4725144"/>
          <a:ext cx="95726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0" name="Equation" r:id="rId7" imgW="495000" imgH="253800" progId="Equation.DSMT4">
                  <p:embed/>
                </p:oleObj>
              </mc:Choice>
              <mc:Fallback>
                <p:oleObj name="Equation" r:id="rId7" imgW="495000" imgH="25380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9283" y="4725144"/>
                        <a:ext cx="95726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22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2.4.6 </a:t>
            </a:r>
            <a:r>
              <a:rPr lang="zh-TW" altLang="en-US" sz="3600" dirty="0"/>
              <a:t>混合屬性型態資料的相異度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如果</a:t>
            </a:r>
            <a:r>
              <a:rPr lang="en-US" altLang="zh-TW" sz="2400" dirty="0"/>
              <a:t>f </a:t>
            </a:r>
            <a:r>
              <a:rPr lang="zh-TW" altLang="en-US" sz="2400" dirty="0"/>
              <a:t>是數值屬性型態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如果</a:t>
            </a:r>
            <a:r>
              <a:rPr lang="en-US" altLang="zh-TW" sz="2400" dirty="0"/>
              <a:t>f </a:t>
            </a:r>
            <a:r>
              <a:rPr lang="zh-TW" altLang="en-US" sz="2400" dirty="0"/>
              <a:t>是名目或二元屬性型態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/>
              <a:t>如果</a:t>
            </a:r>
            <a:r>
              <a:rPr lang="en-US" altLang="zh-TW" sz="2400" dirty="0"/>
              <a:t>f </a:t>
            </a:r>
            <a:r>
              <a:rPr lang="zh-TW" altLang="en-US" sz="2400" dirty="0"/>
              <a:t>是順序屬性型態</a:t>
            </a:r>
            <a:r>
              <a:rPr lang="zh-TW" altLang="en-US" sz="2400" dirty="0" smtClean="0"/>
              <a:t>：計算順序值，</a:t>
            </a:r>
            <a:endParaRPr lang="en-US" altLang="zh-TW" sz="2400" dirty="0" smtClean="0"/>
          </a:p>
          <a:p>
            <a:pPr marL="109728" indent="0">
              <a:buNone/>
            </a:pPr>
            <a:r>
              <a:rPr lang="zh-TW" altLang="en-US" sz="2400" dirty="0" smtClean="0"/>
              <a:t>並將 </a:t>
            </a:r>
            <a:r>
              <a:rPr lang="en-US" altLang="zh-TW" sz="2400" dirty="0" err="1" smtClean="0"/>
              <a:t>z</a:t>
            </a:r>
            <a:r>
              <a:rPr lang="en-US" altLang="zh-TW" sz="2400" baseline="-25000" dirty="0" err="1" smtClean="0"/>
              <a:t>if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當作數值屬性來處理。</a:t>
            </a:r>
            <a:endParaRPr lang="zh-TW" altLang="en-US" sz="24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502201"/>
            <a:ext cx="3744416" cy="527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2580515"/>
            <a:ext cx="34956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8" y="3106927"/>
            <a:ext cx="11144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156308"/>
            <a:ext cx="2530416" cy="32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99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 smtClean="0"/>
              <a:t>2.22</a:t>
            </a:r>
            <a:r>
              <a:rPr lang="zh-TW" altLang="en-US" sz="3600" dirty="0" smtClean="0"/>
              <a:t> 混合</a:t>
            </a:r>
            <a:r>
              <a:rPr lang="zh-TW" altLang="en-US" sz="3600" dirty="0"/>
              <a:t>屬性型態之間的相異度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範例</a:t>
            </a:r>
            <a:r>
              <a:rPr lang="en-US" altLang="zh-TW" sz="2400" dirty="0"/>
              <a:t>2.17 </a:t>
            </a:r>
            <a:r>
              <a:rPr lang="zh-TW" altLang="en-US" sz="2400" dirty="0"/>
              <a:t>與</a:t>
            </a:r>
            <a:r>
              <a:rPr lang="en-US" altLang="zh-TW" sz="2400" dirty="0"/>
              <a:t>2.21 </a:t>
            </a:r>
            <a:r>
              <a:rPr lang="zh-TW" altLang="en-US" sz="2400" dirty="0"/>
              <a:t>中，我們已經在每一種個別類型</a:t>
            </a:r>
            <a:r>
              <a:rPr lang="zh-TW" altLang="en-US" sz="2400" dirty="0" smtClean="0"/>
              <a:t>屬性</a:t>
            </a:r>
            <a:r>
              <a:rPr lang="zh-TW" altLang="en-US" sz="2400" dirty="0"/>
              <a:t>上計算相異度矩陣</a:t>
            </a:r>
            <a:r>
              <a:rPr lang="zh-TW" altLang="en-US" sz="2400" dirty="0" smtClean="0"/>
              <a:t>了</a:t>
            </a:r>
            <a:endParaRPr lang="en-US" altLang="zh-TW" sz="2400" dirty="0" smtClean="0"/>
          </a:p>
          <a:p>
            <a:r>
              <a:rPr lang="zh-TW" altLang="en-US" sz="2400" dirty="0"/>
              <a:t>先為第三個屬性「</a:t>
            </a:r>
            <a:r>
              <a:rPr lang="en-US" altLang="zh-TW" sz="2400" dirty="0"/>
              <a:t>test-3</a:t>
            </a:r>
            <a:r>
              <a:rPr lang="zh-TW" altLang="en-US" sz="2400" dirty="0"/>
              <a:t>」</a:t>
            </a:r>
            <a:r>
              <a:rPr lang="en-US" altLang="zh-TW" sz="2400" dirty="0"/>
              <a:t>( </a:t>
            </a:r>
            <a:r>
              <a:rPr lang="zh-TW" altLang="en-US" sz="2400" dirty="0"/>
              <a:t>數值</a:t>
            </a:r>
            <a:r>
              <a:rPr lang="zh-TW" altLang="en-US" sz="2400" dirty="0" smtClean="0"/>
              <a:t>屬性 </a:t>
            </a:r>
            <a:r>
              <a:rPr lang="en-US" altLang="zh-TW" sz="2400" dirty="0"/>
              <a:t>) </a:t>
            </a:r>
            <a:r>
              <a:rPr lang="zh-TW" altLang="en-US" sz="2400" dirty="0"/>
              <a:t>計算相異度矩陣</a:t>
            </a:r>
            <a:r>
              <a:rPr lang="zh-TW" altLang="en-US" sz="2400" dirty="0" smtClean="0"/>
              <a:t>，</a:t>
            </a:r>
            <a:r>
              <a:rPr lang="zh-TW" altLang="en-US" sz="2400" dirty="0"/>
              <a:t>令</a:t>
            </a:r>
            <a:r>
              <a:rPr lang="en-US" altLang="zh-TW" sz="2400" dirty="0" err="1"/>
              <a:t>max</a:t>
            </a:r>
            <a:r>
              <a:rPr lang="en-US" altLang="zh-TW" sz="2400" i="1" baseline="-25000" dirty="0" err="1"/>
              <a:t>h</a:t>
            </a:r>
            <a:r>
              <a:rPr lang="en-US" altLang="zh-TW" sz="2400" i="1" dirty="0"/>
              <a:t> </a:t>
            </a:r>
            <a:r>
              <a:rPr lang="en-US" altLang="zh-TW" sz="2400" i="1" dirty="0" err="1"/>
              <a:t>x</a:t>
            </a:r>
            <a:r>
              <a:rPr lang="en-US" altLang="zh-TW" sz="2400" i="1" baseline="-25000" dirty="0" err="1"/>
              <a:t>hf</a:t>
            </a:r>
            <a:r>
              <a:rPr lang="en-US" altLang="zh-TW" sz="2400" i="1" baseline="-25000" dirty="0"/>
              <a:t> </a:t>
            </a:r>
            <a:r>
              <a:rPr lang="en-US" altLang="zh-TW" sz="2400" dirty="0"/>
              <a:t>= 64 </a:t>
            </a:r>
            <a:r>
              <a:rPr lang="zh-TW" altLang="en-US" sz="2400" dirty="0"/>
              <a:t>與</a:t>
            </a:r>
            <a:r>
              <a:rPr lang="en-US" altLang="zh-TW" sz="2400" dirty="0"/>
              <a:t>min</a:t>
            </a:r>
            <a:r>
              <a:rPr lang="en-US" altLang="zh-TW" sz="2400" i="1" baseline="-25000" dirty="0"/>
              <a:t>h</a:t>
            </a:r>
            <a:r>
              <a:rPr lang="en-US" altLang="zh-TW" sz="2400" i="1" dirty="0"/>
              <a:t> </a:t>
            </a:r>
            <a:r>
              <a:rPr lang="en-US" altLang="zh-TW" sz="2400" i="1" dirty="0" err="1"/>
              <a:t>x</a:t>
            </a:r>
            <a:r>
              <a:rPr lang="en-US" altLang="zh-TW" sz="2400" i="1" baseline="-25000" dirty="0" err="1"/>
              <a:t>hf</a:t>
            </a:r>
            <a:r>
              <a:rPr lang="en-US" altLang="zh-TW" sz="2400" i="1" dirty="0"/>
              <a:t>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22</a:t>
            </a:r>
            <a:r>
              <a:rPr lang="zh-TW" altLang="en-US" sz="2400" dirty="0"/>
              <a:t>，對於「</a:t>
            </a:r>
            <a:r>
              <a:rPr lang="en-US" altLang="zh-TW" sz="2400" dirty="0"/>
              <a:t>test-3</a:t>
            </a:r>
            <a:r>
              <a:rPr lang="zh-TW" altLang="en-US" sz="2400" dirty="0"/>
              <a:t>」屬性所得到的相異度矩陣為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4146417"/>
            <a:ext cx="2520280" cy="151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5" y="3645024"/>
            <a:ext cx="5727555" cy="2592288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94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/>
              <a:t>2.22</a:t>
            </a:r>
            <a:r>
              <a:rPr lang="zh-TW" altLang="en-US" sz="3600" dirty="0"/>
              <a:t> 混合屬性型態之間的相異度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對每一個屬性</a:t>
            </a:r>
            <a:r>
              <a:rPr lang="en-US" altLang="zh-TW" sz="2400" dirty="0"/>
              <a:t>f </a:t>
            </a:r>
            <a:r>
              <a:rPr lang="zh-TW" altLang="en-US" sz="2400" dirty="0"/>
              <a:t>，它的</a:t>
            </a:r>
            <a:r>
              <a:rPr lang="zh-TW" altLang="en-US" sz="2400" dirty="0" smtClean="0"/>
              <a:t>指標              。</a:t>
            </a:r>
            <a:endParaRPr lang="en-US" altLang="zh-TW" sz="2400" dirty="0" smtClean="0"/>
          </a:p>
          <a:p>
            <a:r>
              <a:rPr lang="zh-TW" altLang="en-US" sz="2400" dirty="0"/>
              <a:t>如</a:t>
            </a:r>
            <a:r>
              <a:rPr lang="en-US" altLang="zh-TW" sz="2400" dirty="0"/>
              <a:t>d(3,1)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1(1) +1(0.50) +1(0.45)) / 3 = </a:t>
            </a:r>
            <a:r>
              <a:rPr lang="en-US" altLang="zh-TW" sz="2400" dirty="0" smtClean="0"/>
              <a:t>0.65</a:t>
            </a:r>
            <a:r>
              <a:rPr lang="zh-TW" altLang="en-US" sz="2400" dirty="0"/>
              <a:t>，最終，由這三個混合型態的屬性所</a:t>
            </a:r>
            <a:r>
              <a:rPr lang="zh-TW" altLang="en-US" sz="2400" dirty="0" smtClean="0"/>
              <a:t>描述的</a:t>
            </a:r>
            <a:r>
              <a:rPr lang="zh-TW" altLang="en-US" sz="2400" dirty="0"/>
              <a:t>資料集之相異度矩陣為</a:t>
            </a:r>
            <a:endParaRPr lang="en-US" altLang="zh-TW" sz="2400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767161"/>
              </p:ext>
            </p:extLst>
          </p:nvPr>
        </p:nvGraphicFramePr>
        <p:xfrm>
          <a:off x="5503617" y="1600200"/>
          <a:ext cx="98290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9" name="Equation" r:id="rId3" imgW="495000" imgH="253800" progId="Equation.DSMT4">
                  <p:embed/>
                </p:oleObj>
              </mc:Choice>
              <mc:Fallback>
                <p:oleObj name="Equation" r:id="rId3" imgW="495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3617" y="1600200"/>
                        <a:ext cx="98290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406905"/>
            <a:ext cx="2641196" cy="174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98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2.4.7 </a:t>
            </a:r>
            <a:r>
              <a:rPr lang="zh-TW" altLang="en-US" sz="3600" dirty="0"/>
              <a:t>餘弦相似度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文件資料是由數千個屬性來表達，每一個屬性記錄了特定</a:t>
            </a:r>
            <a:r>
              <a:rPr lang="zh-TW" altLang="en-US" sz="2400" dirty="0" smtClean="0"/>
              <a:t>關鍵字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keyword) </a:t>
            </a:r>
            <a:r>
              <a:rPr lang="zh-TW" altLang="en-US" sz="2400" dirty="0"/>
              <a:t>或片語在文件中出現的頻率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詞頻向量通常長度非常長，而且是很</a:t>
            </a:r>
            <a:r>
              <a:rPr lang="zh-TW" altLang="en-US" sz="2400" b="1" dirty="0"/>
              <a:t>稀疏的</a:t>
            </a:r>
            <a:r>
              <a:rPr lang="zh-TW" altLang="en-US" sz="2400" dirty="0"/>
              <a:t> </a:t>
            </a:r>
            <a:r>
              <a:rPr lang="en-US" altLang="zh-TW" sz="2400" dirty="0"/>
              <a:t>(sparse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我們需要聚焦在兩文件中共同出現的關鍵字與它們</a:t>
            </a:r>
            <a:r>
              <a:rPr lang="zh-TW" altLang="en-US" sz="2400" dirty="0" smtClean="0"/>
              <a:t>出現頻率</a:t>
            </a:r>
            <a:r>
              <a:rPr lang="zh-TW" altLang="en-US" sz="2400" dirty="0"/>
              <a:t>的量測法，換句話說，我們需要一個忽略零值匹配 </a:t>
            </a:r>
            <a:r>
              <a:rPr lang="en-US" altLang="zh-TW" sz="2400" dirty="0"/>
              <a:t>(zero-match) </a:t>
            </a:r>
            <a:r>
              <a:rPr lang="zh-TW" altLang="en-US" sz="2400" dirty="0"/>
              <a:t>的</a:t>
            </a:r>
            <a:r>
              <a:rPr lang="zh-TW" altLang="en-US" sz="2400" dirty="0" smtClean="0"/>
              <a:t>數值</a:t>
            </a:r>
            <a:r>
              <a:rPr lang="zh-TW" altLang="en-US" sz="2400" dirty="0"/>
              <a:t>量測法。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3878261"/>
            <a:ext cx="8096250" cy="24765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7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2.4.7 </a:t>
            </a:r>
            <a:r>
              <a:rPr lang="zh-TW" altLang="en-US" sz="3600" dirty="0"/>
              <a:t>餘弦相似度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81200" y="1556793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餘弦相似度 </a:t>
            </a:r>
            <a:r>
              <a:rPr lang="en-US" altLang="zh-TW" dirty="0"/>
              <a:t>(cosine similarity) </a:t>
            </a:r>
            <a:r>
              <a:rPr lang="zh-TW" altLang="en-US" dirty="0"/>
              <a:t>是一種可用來比較文件相似度的量</a:t>
            </a:r>
            <a:r>
              <a:rPr lang="zh-TW" altLang="en-US" dirty="0" smtClean="0"/>
              <a:t>測法</a:t>
            </a:r>
            <a:r>
              <a:rPr lang="zh-TW" altLang="en-US" dirty="0"/>
              <a:t>，或是說，對於文件與給定的查詢關鍵字向量進行相似度排序，令</a:t>
            </a:r>
            <a:r>
              <a:rPr lang="en-US" altLang="zh-TW" dirty="0"/>
              <a:t>x </a:t>
            </a:r>
            <a:r>
              <a:rPr lang="zh-TW" altLang="en-US" dirty="0" smtClean="0"/>
              <a:t>與</a:t>
            </a:r>
            <a:r>
              <a:rPr lang="en-US" altLang="zh-TW" dirty="0" smtClean="0"/>
              <a:t>y </a:t>
            </a:r>
            <a:r>
              <a:rPr lang="zh-TW" altLang="en-US" dirty="0"/>
              <a:t>為兩個要比較的向量，使用餘弦量測為相似性</a:t>
            </a:r>
            <a:r>
              <a:rPr lang="zh-TW" altLang="en-US" dirty="0" smtClean="0"/>
              <a:t>度量為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其中</a:t>
            </a:r>
            <a:r>
              <a:rPr lang="en-US" altLang="zh-TW" dirty="0"/>
              <a:t>|| x || </a:t>
            </a:r>
            <a:r>
              <a:rPr lang="zh-TW" altLang="en-US" dirty="0"/>
              <a:t>為向量</a:t>
            </a:r>
            <a:r>
              <a:rPr lang="en-US" altLang="zh-TW" dirty="0"/>
              <a:t>x = (</a:t>
            </a:r>
            <a:r>
              <a:rPr lang="en-US" altLang="zh-TW" dirty="0" err="1"/>
              <a:t>x</a:t>
            </a:r>
            <a:r>
              <a:rPr lang="en-US" altLang="zh-TW" baseline="-25000" dirty="0" err="1"/>
              <a:t>1</a:t>
            </a:r>
            <a:r>
              <a:rPr lang="en-US" altLang="zh-TW" dirty="0"/>
              <a:t>, </a:t>
            </a:r>
            <a:r>
              <a:rPr lang="en-US" altLang="zh-TW" dirty="0" err="1"/>
              <a:t>x</a:t>
            </a:r>
            <a:r>
              <a:rPr lang="en-US" altLang="zh-TW" baseline="-25000" dirty="0" err="1"/>
              <a:t>2</a:t>
            </a:r>
            <a:r>
              <a:rPr lang="en-US" altLang="zh-TW" dirty="0"/>
              <a:t> ,…, </a:t>
            </a:r>
            <a:r>
              <a:rPr lang="en-US" altLang="zh-TW" dirty="0" err="1"/>
              <a:t>x</a:t>
            </a:r>
            <a:r>
              <a:rPr lang="en-US" altLang="zh-TW" baseline="-25000" dirty="0" err="1"/>
              <a:t>p</a:t>
            </a:r>
            <a:r>
              <a:rPr lang="en-US" altLang="zh-TW" dirty="0"/>
              <a:t> ) </a:t>
            </a:r>
            <a:r>
              <a:rPr lang="zh-TW" altLang="en-US" dirty="0"/>
              <a:t>的歐基里德範數， 定義</a:t>
            </a:r>
            <a:r>
              <a:rPr lang="zh-TW" altLang="en-US" dirty="0" smtClean="0"/>
              <a:t>為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量測計算向量</a:t>
            </a:r>
            <a:r>
              <a:rPr lang="en-US" altLang="zh-TW" dirty="0"/>
              <a:t>x </a:t>
            </a:r>
            <a:r>
              <a:rPr lang="zh-TW" altLang="en-US" dirty="0"/>
              <a:t>與</a:t>
            </a:r>
            <a:r>
              <a:rPr lang="en-US" altLang="zh-TW" dirty="0"/>
              <a:t>y </a:t>
            </a:r>
            <a:r>
              <a:rPr lang="zh-TW" altLang="en-US" dirty="0"/>
              <a:t>之間夾角的餘弦，餘弦值</a:t>
            </a:r>
            <a:r>
              <a:rPr lang="en-US" altLang="zh-TW" dirty="0"/>
              <a:t>0</a:t>
            </a:r>
            <a:r>
              <a:rPr lang="zh-TW" altLang="en-US" dirty="0"/>
              <a:t>代表兩個向量夾角呈</a:t>
            </a:r>
            <a:r>
              <a:rPr lang="en-US" altLang="zh-TW" dirty="0"/>
              <a:t>90° ( </a:t>
            </a:r>
            <a:r>
              <a:rPr lang="zh-TW" altLang="en-US" dirty="0"/>
              <a:t>正交 </a:t>
            </a:r>
            <a:r>
              <a:rPr lang="en-US" altLang="zh-TW" dirty="0"/>
              <a:t>)</a:t>
            </a:r>
            <a:r>
              <a:rPr lang="zh-TW" altLang="en-US" dirty="0"/>
              <a:t>，也就是說沒有匹配。餘弦值越接近於</a:t>
            </a:r>
            <a:r>
              <a:rPr lang="en-US" altLang="zh-TW" dirty="0"/>
              <a:t>1</a:t>
            </a:r>
            <a:r>
              <a:rPr lang="zh-TW" altLang="en-US" dirty="0"/>
              <a:t>，代表兩個向量夾角越小，亦即匹配程度越大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564904"/>
            <a:ext cx="4745360" cy="6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3995350"/>
            <a:ext cx="2880320" cy="46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13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範例</a:t>
            </a:r>
            <a:r>
              <a:rPr lang="en-US" altLang="zh-TW" sz="3600" dirty="0"/>
              <a:t>2.23 </a:t>
            </a:r>
            <a:r>
              <a:rPr lang="zh-TW" altLang="en-US" sz="3600" dirty="0" smtClean="0"/>
              <a:t>兩</a:t>
            </a:r>
            <a:r>
              <a:rPr lang="zh-TW" altLang="en-US" sz="3600" dirty="0"/>
              <a:t>個詞頻向量間的餘弦相似度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假設</a:t>
            </a:r>
            <a:r>
              <a:rPr lang="en-US" altLang="zh-TW" sz="2400" b="1" i="1" dirty="0"/>
              <a:t>x </a:t>
            </a:r>
            <a:r>
              <a:rPr lang="zh-TW" altLang="en-US" sz="2400" dirty="0"/>
              <a:t>與</a:t>
            </a:r>
            <a:r>
              <a:rPr lang="en-US" altLang="zh-TW" sz="2400" b="1" i="1" dirty="0"/>
              <a:t>y </a:t>
            </a:r>
            <a:r>
              <a:rPr lang="zh-TW" altLang="en-US" sz="2400" dirty="0"/>
              <a:t>為表</a:t>
            </a:r>
            <a:r>
              <a:rPr lang="en-US" altLang="zh-TW" sz="2400" dirty="0"/>
              <a:t>2.5 </a:t>
            </a:r>
            <a:r>
              <a:rPr lang="zh-TW" altLang="en-US" sz="2400" dirty="0"/>
              <a:t>中最上面的兩個詞頻向量，也就是說</a:t>
            </a:r>
            <a:r>
              <a:rPr lang="zh-TW" altLang="en-US" sz="2400" dirty="0" smtClean="0"/>
              <a:t>，</a:t>
            </a:r>
            <a:r>
              <a:rPr lang="en-US" altLang="zh-TW" sz="2400" b="1" i="1" dirty="0" smtClean="0"/>
              <a:t>x </a:t>
            </a:r>
            <a:r>
              <a:rPr lang="en-US" altLang="zh-TW" sz="2400" dirty="0"/>
              <a:t>= (5,0,3,0,2,0,0,2,0,0) </a:t>
            </a:r>
            <a:r>
              <a:rPr lang="zh-TW" altLang="en-US" sz="2400" dirty="0"/>
              <a:t>與</a:t>
            </a:r>
            <a:r>
              <a:rPr lang="en-US" altLang="zh-TW" sz="2400" b="1" i="1" dirty="0"/>
              <a:t>y </a:t>
            </a:r>
            <a:r>
              <a:rPr lang="en-US" altLang="zh-TW" sz="2400" dirty="0"/>
              <a:t>= (3,0,2,0,1,1,0,1,0,1) 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使用公式 </a:t>
            </a:r>
            <a:r>
              <a:rPr lang="en-US" altLang="zh-TW" sz="2400" dirty="0"/>
              <a:t>(2.23) </a:t>
            </a:r>
            <a:r>
              <a:rPr lang="zh-TW" altLang="en-US" sz="2400" dirty="0"/>
              <a:t>來計算此兩個向量之間的餘弦相似度，我們</a:t>
            </a:r>
            <a:r>
              <a:rPr lang="zh-TW" altLang="en-US" sz="2400" dirty="0" smtClean="0"/>
              <a:t>得到</a:t>
            </a:r>
            <a:endParaRPr lang="zh-TW" altLang="en-US" sz="24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717032"/>
            <a:ext cx="57531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38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2.4.7 </a:t>
            </a:r>
            <a:r>
              <a:rPr lang="zh-TW" altLang="en-US" sz="3600" dirty="0"/>
              <a:t>餘弦相似度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上述餘弦公式的一種簡單變化形式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/>
              <a:t>它是</a:t>
            </a:r>
            <a:r>
              <a:rPr lang="en-US" altLang="zh-TW" sz="2400" dirty="0"/>
              <a:t>x </a:t>
            </a:r>
            <a:r>
              <a:rPr lang="zh-TW" altLang="en-US" sz="2400" dirty="0"/>
              <a:t>與</a:t>
            </a:r>
            <a:r>
              <a:rPr lang="en-US" altLang="zh-TW" sz="2400" dirty="0"/>
              <a:t>y </a:t>
            </a:r>
            <a:r>
              <a:rPr lang="zh-TW" altLang="en-US" sz="2400" dirty="0"/>
              <a:t>同時擁有特徵的數目，除以</a:t>
            </a:r>
            <a:r>
              <a:rPr lang="en-US" altLang="zh-TW" sz="2400" dirty="0"/>
              <a:t>x </a:t>
            </a:r>
            <a:r>
              <a:rPr lang="zh-TW" altLang="en-US" sz="2400" dirty="0"/>
              <a:t>或</a:t>
            </a:r>
            <a:r>
              <a:rPr lang="en-US" altLang="zh-TW" sz="2400" dirty="0"/>
              <a:t>y </a:t>
            </a:r>
            <a:r>
              <a:rPr lang="zh-TW" altLang="en-US" sz="2400" dirty="0"/>
              <a:t>其一擁有特徵的數目，</a:t>
            </a:r>
            <a:r>
              <a:rPr lang="zh-TW" altLang="en-US" sz="2400" dirty="0" smtClean="0"/>
              <a:t>所得</a:t>
            </a:r>
            <a:r>
              <a:rPr lang="zh-TW" altLang="en-US" sz="2400" dirty="0"/>
              <a:t>到之比率，此公式也稱為</a:t>
            </a:r>
            <a:r>
              <a:rPr lang="zh-TW" altLang="en-US" sz="2400" b="1" dirty="0"/>
              <a:t>谷本係數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Tanimoto</a:t>
            </a:r>
            <a:r>
              <a:rPr lang="en-US" altLang="zh-TW" sz="2400" dirty="0"/>
              <a:t> coefficient) </a:t>
            </a:r>
            <a:r>
              <a:rPr lang="zh-TW" altLang="en-US" sz="2400" dirty="0"/>
              <a:t>或</a:t>
            </a:r>
            <a:r>
              <a:rPr lang="zh-TW" altLang="en-US" sz="2400" b="1" dirty="0"/>
              <a:t>谷本</a:t>
            </a:r>
            <a:r>
              <a:rPr lang="zh-TW" altLang="en-US" sz="2400" b="1" dirty="0" smtClean="0"/>
              <a:t>距離</a:t>
            </a:r>
            <a:r>
              <a:rPr lang="en-US" altLang="zh-TW" sz="2400" dirty="0" smtClean="0"/>
              <a:t>(</a:t>
            </a:r>
            <a:r>
              <a:rPr lang="en-US" altLang="zh-TW" sz="2400" dirty="0" err="1"/>
              <a:t>Tanimoto</a:t>
            </a:r>
            <a:r>
              <a:rPr lang="en-US" altLang="zh-TW" sz="2400" dirty="0"/>
              <a:t> distance)</a:t>
            </a:r>
            <a:endParaRPr lang="zh-TW" altLang="en-US" sz="24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132856"/>
            <a:ext cx="53054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6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2.1.3 </a:t>
            </a:r>
            <a:r>
              <a:rPr lang="zh-TW" altLang="en-US" sz="3600" dirty="0"/>
              <a:t>二元屬性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如果二元屬性的兩種狀態是有同樣地價值，而且有相同的權重，則</a:t>
            </a:r>
            <a:r>
              <a:rPr lang="zh-TW" altLang="en-US" sz="2400" dirty="0" smtClean="0"/>
              <a:t>稱此二</a:t>
            </a:r>
            <a:r>
              <a:rPr lang="zh-TW" altLang="en-US" sz="2400" dirty="0"/>
              <a:t>元屬性為</a:t>
            </a:r>
            <a:r>
              <a:rPr lang="zh-TW" altLang="en-US" sz="2400" b="1" dirty="0"/>
              <a:t>對稱的</a:t>
            </a:r>
            <a:r>
              <a:rPr lang="zh-TW" altLang="en-US" sz="2400" dirty="0"/>
              <a:t> </a:t>
            </a:r>
            <a:r>
              <a:rPr lang="en-US" altLang="zh-TW" sz="2400" dirty="0"/>
              <a:t>(symmetric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「性別」屬性，它的狀態為男生或女生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如果二元屬性中的兩種狀態的重要性並不一樣，則稱此二元屬性為</a:t>
            </a:r>
            <a:r>
              <a:rPr lang="zh-TW" altLang="en-US" sz="2400" b="1" dirty="0" smtClean="0"/>
              <a:t>非對稱</a:t>
            </a:r>
            <a:r>
              <a:rPr lang="zh-TW" altLang="en-US" sz="2400" b="1" dirty="0"/>
              <a:t>的 </a:t>
            </a:r>
            <a:r>
              <a:rPr lang="en-US" altLang="zh-TW" sz="2400" dirty="0"/>
              <a:t>(asymmetric)</a:t>
            </a:r>
            <a:r>
              <a:rPr lang="zh-TW" altLang="en-US" sz="2400" dirty="0"/>
              <a:t>，例如愛滋病毒 </a:t>
            </a:r>
            <a:r>
              <a:rPr lang="en-US" altLang="zh-TW" sz="2400" dirty="0"/>
              <a:t>(HIV) </a:t>
            </a:r>
            <a:r>
              <a:rPr lang="zh-TW" altLang="en-US" sz="2400" dirty="0"/>
              <a:t>檢測的結果分為陽性與陰性</a:t>
            </a:r>
          </a:p>
        </p:txBody>
      </p:sp>
    </p:spTree>
    <p:extLst>
      <p:ext uri="{BB962C8B-B14F-4D97-AF65-F5344CB8AC3E}">
        <p14:creationId xmlns:p14="http://schemas.microsoft.com/office/powerpoint/2010/main" val="422146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2.5</a:t>
            </a:r>
            <a:r>
              <a:rPr lang="zh-TW" altLang="en-US" sz="3600" dirty="0" smtClean="0"/>
              <a:t> 總結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資料物件 </a:t>
            </a:r>
            <a:r>
              <a:rPr lang="en-US" altLang="zh-TW" sz="2400" dirty="0"/>
              <a:t>(data object) </a:t>
            </a:r>
            <a:r>
              <a:rPr lang="zh-TW" altLang="en-US" sz="2400" dirty="0"/>
              <a:t>代表由屬性所</a:t>
            </a:r>
            <a:r>
              <a:rPr lang="zh-TW" altLang="en-US" sz="2400" dirty="0" smtClean="0"/>
              <a:t>描述的</a:t>
            </a:r>
            <a:r>
              <a:rPr lang="zh-TW" altLang="en-US" sz="2400" dirty="0"/>
              <a:t>實體，屬性 </a:t>
            </a:r>
            <a:r>
              <a:rPr lang="en-US" altLang="zh-TW" sz="2400" dirty="0"/>
              <a:t>(attribute) </a:t>
            </a:r>
            <a:r>
              <a:rPr lang="zh-TW" altLang="en-US" sz="2400" dirty="0"/>
              <a:t>可以是名目、二元、順序或數值的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b="1" dirty="0"/>
              <a:t>名目屬性 </a:t>
            </a:r>
            <a:r>
              <a:rPr lang="en-US" altLang="zh-TW" sz="2400" dirty="0"/>
              <a:t>(nominal attribute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是符號、或事物的名稱，每一個不同的屬性值，代表不同類別</a:t>
            </a:r>
            <a:r>
              <a:rPr lang="zh-TW" altLang="en-US" sz="2400" dirty="0" smtClean="0"/>
              <a:t>、代碼</a:t>
            </a:r>
            <a:r>
              <a:rPr lang="zh-TW" altLang="en-US" sz="2400" dirty="0"/>
              <a:t>或狀態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b="1" dirty="0"/>
              <a:t>二元屬性 </a:t>
            </a:r>
            <a:r>
              <a:rPr lang="en-US" altLang="zh-TW" sz="2400" dirty="0"/>
              <a:t>(binary attribute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是僅有兩種狀態的名目屬性 </a:t>
            </a:r>
            <a:r>
              <a:rPr lang="en-US" altLang="zh-TW" sz="2400" dirty="0"/>
              <a:t>( </a:t>
            </a:r>
            <a:r>
              <a:rPr lang="zh-TW" altLang="en-US" sz="2400" dirty="0"/>
              <a:t>例如</a:t>
            </a:r>
            <a:r>
              <a:rPr lang="en-US" altLang="zh-TW" sz="2400" dirty="0"/>
              <a:t>1 </a:t>
            </a:r>
            <a:r>
              <a:rPr lang="zh-TW" altLang="en-US" sz="2400" dirty="0"/>
              <a:t>與</a:t>
            </a:r>
            <a:r>
              <a:rPr lang="en-US" altLang="zh-TW" sz="2400" dirty="0"/>
              <a:t>0</a:t>
            </a:r>
            <a:r>
              <a:rPr lang="zh-TW" altLang="en-US" sz="2400" dirty="0" smtClean="0"/>
              <a:t>，或</a:t>
            </a:r>
            <a:r>
              <a:rPr lang="zh-TW" altLang="en-US" sz="2400" dirty="0"/>
              <a:t>真與假 </a:t>
            </a:r>
            <a:r>
              <a:rPr lang="en-US" altLang="zh-TW" sz="2400" dirty="0"/>
              <a:t>)</a:t>
            </a:r>
            <a:r>
              <a:rPr lang="zh-TW" altLang="en-US" sz="2400" dirty="0"/>
              <a:t>，如果這兩種狀態是同等重要的，則它是對稱 </a:t>
            </a:r>
            <a:r>
              <a:rPr lang="en-US" altLang="zh-TW" sz="2400" dirty="0"/>
              <a:t>(symmetric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二元屬性，否則便是非對稱的 </a:t>
            </a:r>
            <a:r>
              <a:rPr lang="en-US" altLang="zh-TW" sz="2400" dirty="0"/>
              <a:t>(asymmetric)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b="1" dirty="0"/>
              <a:t>順序屬性 </a:t>
            </a:r>
            <a:r>
              <a:rPr lang="en-US" altLang="zh-TW" sz="2400" dirty="0"/>
              <a:t>(ordinal attribute) </a:t>
            </a:r>
            <a:r>
              <a:rPr lang="zh-TW" altLang="en-US" sz="2400" dirty="0"/>
              <a:t>其所有可能的屬性值，具有有意義的順序</a:t>
            </a:r>
            <a:r>
              <a:rPr lang="zh-TW" altLang="en-US" sz="2400" dirty="0" smtClean="0"/>
              <a:t>或評比</a:t>
            </a:r>
            <a:r>
              <a:rPr lang="zh-TW" altLang="en-US" sz="2400" dirty="0"/>
              <a:t>關係，但是相連屬性值之間差距的度量值則是未知。</a:t>
            </a:r>
          </a:p>
        </p:txBody>
      </p:sp>
    </p:spTree>
    <p:extLst>
      <p:ext uri="{BB962C8B-B14F-4D97-AF65-F5344CB8AC3E}">
        <p14:creationId xmlns:p14="http://schemas.microsoft.com/office/powerpoint/2010/main" val="347056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2.5</a:t>
            </a:r>
            <a:r>
              <a:rPr lang="zh-TW" altLang="en-US" sz="3600" dirty="0"/>
              <a:t> 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數值屬性 </a:t>
            </a:r>
            <a:r>
              <a:rPr lang="en-US" altLang="zh-TW" sz="2400" dirty="0"/>
              <a:t>(numerical attribute) </a:t>
            </a:r>
            <a:r>
              <a:rPr lang="zh-TW" altLang="en-US" sz="2400" dirty="0"/>
              <a:t>是定量的 </a:t>
            </a:r>
            <a:r>
              <a:rPr lang="en-US" altLang="zh-TW" sz="2400" dirty="0"/>
              <a:t>( </a:t>
            </a:r>
            <a:r>
              <a:rPr lang="zh-TW" altLang="en-US" sz="2400" dirty="0"/>
              <a:t>也就是說，它是可量測的</a:t>
            </a:r>
            <a:r>
              <a:rPr lang="zh-TW" altLang="en-US" sz="2400" dirty="0" smtClean="0"/>
              <a:t>數量 </a:t>
            </a:r>
            <a:r>
              <a:rPr lang="en-US" altLang="zh-TW" sz="2400" dirty="0"/>
              <a:t>)</a:t>
            </a:r>
            <a:r>
              <a:rPr lang="zh-TW" altLang="en-US" sz="2400" dirty="0"/>
              <a:t>，由整數或實數來表示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區間尺度屬性能用固定、</a:t>
            </a:r>
            <a:r>
              <a:rPr lang="zh-TW" altLang="en-US" sz="2400" dirty="0" smtClean="0"/>
              <a:t>相等的</a:t>
            </a:r>
            <a:r>
              <a:rPr lang="zh-TW" altLang="en-US" sz="2400" dirty="0"/>
              <a:t>尺度單位來量測，而比率尺度屬性是擁有內在固有零點的數值屬性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 smtClean="0"/>
              <a:t>平均值、加權平均值、中位數、</a:t>
            </a:r>
            <a:r>
              <a:rPr lang="zh-TW" altLang="en-US" sz="2400" dirty="0"/>
              <a:t>眾</a:t>
            </a:r>
            <a:r>
              <a:rPr lang="zh-TW" altLang="en-US" sz="2400" dirty="0" smtClean="0"/>
              <a:t>數提供</a:t>
            </a:r>
            <a:r>
              <a:rPr lang="zh-TW" altLang="en-US" sz="2400" dirty="0"/>
              <a:t>了資料</a:t>
            </a:r>
            <a:r>
              <a:rPr lang="zh-TW" altLang="en-US" sz="2400" dirty="0" smtClean="0"/>
              <a:t>集中趨勢量</a:t>
            </a:r>
            <a:r>
              <a:rPr lang="zh-TW" altLang="en-US" sz="2400" dirty="0"/>
              <a:t>測；全</a:t>
            </a:r>
            <a:r>
              <a:rPr lang="zh-TW" altLang="en-US" sz="2400" dirty="0" smtClean="0"/>
              <a:t>距、</a:t>
            </a:r>
            <a:r>
              <a:rPr lang="zh-TW" altLang="en-US" sz="2400" dirty="0"/>
              <a:t>分</a:t>
            </a:r>
            <a:r>
              <a:rPr lang="zh-TW" altLang="en-US" sz="2400" dirty="0" smtClean="0"/>
              <a:t>位數、四分位數、</a:t>
            </a:r>
            <a:r>
              <a:rPr lang="zh-TW" altLang="en-US" sz="2400" dirty="0"/>
              <a:t>四分位</a:t>
            </a:r>
            <a:r>
              <a:rPr lang="zh-TW" altLang="en-US" sz="2400" dirty="0" smtClean="0"/>
              <a:t>間距、</a:t>
            </a:r>
            <a:r>
              <a:rPr lang="zh-TW" altLang="en-US" sz="2400" dirty="0"/>
              <a:t>變異</a:t>
            </a:r>
            <a:r>
              <a:rPr lang="zh-TW" altLang="en-US" sz="2400" dirty="0" smtClean="0"/>
              <a:t>數與</a:t>
            </a:r>
            <a:r>
              <a:rPr lang="zh-TW" altLang="en-US" sz="2400" dirty="0"/>
              <a:t>標準</a:t>
            </a:r>
            <a:r>
              <a:rPr lang="zh-TW" altLang="en-US" sz="2400" dirty="0" smtClean="0"/>
              <a:t>差，</a:t>
            </a:r>
            <a:r>
              <a:rPr lang="zh-TW" altLang="en-US" sz="2400" dirty="0"/>
              <a:t>提供了資料分散</a:t>
            </a:r>
            <a:r>
              <a:rPr lang="zh-TW" altLang="en-US" sz="2400" dirty="0" smtClean="0"/>
              <a:t>程度量</a:t>
            </a:r>
            <a:r>
              <a:rPr lang="zh-TW" altLang="en-US" sz="2400" dirty="0"/>
              <a:t>測</a:t>
            </a:r>
            <a:r>
              <a:rPr lang="zh-TW" altLang="en-US" sz="2400" dirty="0" smtClean="0"/>
              <a:t>；圖形</a:t>
            </a:r>
            <a:r>
              <a:rPr lang="zh-TW" altLang="en-US" sz="2400" dirty="0"/>
              <a:t>化表示法 </a:t>
            </a:r>
            <a:r>
              <a:rPr lang="en-US" altLang="zh-TW" sz="2400" dirty="0"/>
              <a:t>( </a:t>
            </a:r>
            <a:r>
              <a:rPr lang="zh-TW" altLang="en-US" sz="2400" dirty="0"/>
              <a:t>盒形</a:t>
            </a:r>
            <a:r>
              <a:rPr lang="zh-TW" altLang="en-US" sz="2400" dirty="0" smtClean="0"/>
              <a:t>圖、分</a:t>
            </a:r>
            <a:r>
              <a:rPr lang="zh-TW" altLang="en-US" sz="2400" dirty="0"/>
              <a:t>位數</a:t>
            </a:r>
            <a:r>
              <a:rPr lang="zh-TW" altLang="en-US" sz="2400" dirty="0" smtClean="0"/>
              <a:t>圖、</a:t>
            </a:r>
            <a:r>
              <a:rPr lang="zh-TW" altLang="en-US" sz="2400" dirty="0"/>
              <a:t>分</a:t>
            </a:r>
            <a:r>
              <a:rPr lang="zh-TW" altLang="en-US" sz="2400" dirty="0" smtClean="0"/>
              <a:t>位數－ </a:t>
            </a:r>
            <a:r>
              <a:rPr lang="zh-TW" altLang="en-US" sz="2400" dirty="0"/>
              <a:t>分位數</a:t>
            </a:r>
            <a:r>
              <a:rPr lang="zh-TW" altLang="en-US" sz="2400" dirty="0" smtClean="0"/>
              <a:t>圖、</a:t>
            </a:r>
            <a:r>
              <a:rPr lang="zh-TW" altLang="en-US" sz="2400" dirty="0"/>
              <a:t>直方</a:t>
            </a:r>
            <a:r>
              <a:rPr lang="zh-TW" altLang="en-US" sz="2400" dirty="0" smtClean="0"/>
              <a:t>圖與</a:t>
            </a:r>
            <a:r>
              <a:rPr lang="zh-TW" altLang="en-US" sz="2400" dirty="0"/>
              <a:t>散佈</a:t>
            </a:r>
            <a:r>
              <a:rPr lang="zh-TW" altLang="en-US" sz="2400" dirty="0" smtClean="0"/>
              <a:t>圖</a:t>
            </a:r>
            <a:r>
              <a:rPr lang="en-US" altLang="zh-TW" sz="2400" dirty="0" smtClean="0"/>
              <a:t>) </a:t>
            </a:r>
            <a:r>
              <a:rPr lang="zh-TW" altLang="en-US" sz="2400" dirty="0"/>
              <a:t>有助於視覺化剖析資料</a:t>
            </a:r>
          </a:p>
        </p:txBody>
      </p:sp>
    </p:spTree>
    <p:extLst>
      <p:ext uri="{BB962C8B-B14F-4D97-AF65-F5344CB8AC3E}">
        <p14:creationId xmlns:p14="http://schemas.microsoft.com/office/powerpoint/2010/main" val="42927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2.5</a:t>
            </a:r>
            <a:r>
              <a:rPr lang="zh-TW" altLang="en-US" sz="3600" dirty="0"/>
              <a:t> 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資料視覺化 </a:t>
            </a:r>
            <a:r>
              <a:rPr lang="en-US" altLang="zh-TW" sz="2400" dirty="0"/>
              <a:t>(data visualization) </a:t>
            </a:r>
            <a:r>
              <a:rPr lang="zh-TW" altLang="en-US" sz="2400" dirty="0"/>
              <a:t>技術可以是以圖素為基礎的、以幾</a:t>
            </a:r>
            <a:r>
              <a:rPr lang="zh-TW" altLang="en-US" sz="2400" dirty="0" smtClean="0"/>
              <a:t>何學為</a:t>
            </a:r>
            <a:r>
              <a:rPr lang="zh-TW" altLang="en-US" sz="2400" dirty="0"/>
              <a:t>基礎的、基於圖像式的或階層式</a:t>
            </a:r>
            <a:r>
              <a:rPr lang="zh-TW" altLang="en-US" sz="2400" dirty="0" smtClean="0"/>
              <a:t>的</a:t>
            </a:r>
            <a:endParaRPr lang="en-US" altLang="zh-TW" sz="2400" dirty="0" smtClean="0"/>
          </a:p>
          <a:p>
            <a:r>
              <a:rPr lang="zh-TW" altLang="en-US" sz="2400" dirty="0"/>
              <a:t>量測資料物件之間的</a:t>
            </a:r>
            <a:r>
              <a:rPr lang="zh-TW" altLang="en-US" sz="2400" b="1" dirty="0"/>
              <a:t>相似度</a:t>
            </a:r>
            <a:r>
              <a:rPr lang="zh-TW" altLang="en-US" sz="2400" dirty="0"/>
              <a:t> </a:t>
            </a:r>
            <a:r>
              <a:rPr lang="en-US" altLang="zh-TW" sz="2400" dirty="0"/>
              <a:t>(similarity) </a:t>
            </a:r>
            <a:r>
              <a:rPr lang="zh-TW" altLang="en-US" sz="2400" dirty="0"/>
              <a:t>或</a:t>
            </a:r>
            <a:r>
              <a:rPr lang="zh-TW" altLang="en-US" sz="2400" b="1" dirty="0"/>
              <a:t>相異度</a:t>
            </a:r>
            <a:r>
              <a:rPr lang="zh-TW" altLang="en-US" sz="2400" dirty="0"/>
              <a:t> </a:t>
            </a:r>
            <a:r>
              <a:rPr lang="en-US" altLang="zh-TW" sz="2400" dirty="0"/>
              <a:t>(dissimilarity)</a:t>
            </a:r>
            <a:r>
              <a:rPr lang="zh-TW" altLang="en-US" sz="2400" dirty="0"/>
              <a:t>，可</a:t>
            </a:r>
            <a:r>
              <a:rPr lang="zh-TW" altLang="en-US" sz="2400" dirty="0" smtClean="0"/>
              <a:t>應用</a:t>
            </a:r>
            <a:r>
              <a:rPr lang="zh-TW" altLang="en-US" sz="2400" dirty="0"/>
              <a:t>於群集分析、離群值分析、最近鄰居分類法等資料探勘應用問題中。</a:t>
            </a:r>
          </a:p>
        </p:txBody>
      </p:sp>
    </p:spTree>
    <p:extLst>
      <p:ext uri="{BB962C8B-B14F-4D97-AF65-F5344CB8AC3E}">
        <p14:creationId xmlns:p14="http://schemas.microsoft.com/office/powerpoint/2010/main" val="34482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2.1.4 </a:t>
            </a:r>
            <a:r>
              <a:rPr lang="zh-TW" altLang="en-US" sz="3600" dirty="0"/>
              <a:t>順序</a:t>
            </a:r>
            <a:r>
              <a:rPr lang="zh-TW" altLang="en-US" sz="3600" dirty="0" smtClean="0"/>
              <a:t>屬性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順序屬性 </a:t>
            </a:r>
            <a:r>
              <a:rPr lang="en-US" altLang="zh-TW" sz="2400" dirty="0"/>
              <a:t>(ordinal attribute) </a:t>
            </a:r>
            <a:r>
              <a:rPr lang="zh-TW" altLang="en-US" sz="2400" dirty="0"/>
              <a:t>是指它可能的屬性值是具有順序的意義</a:t>
            </a:r>
            <a:r>
              <a:rPr lang="zh-TW" altLang="en-US" sz="2400" dirty="0" smtClean="0"/>
              <a:t>，或是</a:t>
            </a:r>
            <a:r>
              <a:rPr lang="zh-TW" altLang="en-US" sz="2400" dirty="0"/>
              <a:t>可以為彼此評定等級的，但是，兩個屬性值之間差距的度量值是</a:t>
            </a:r>
            <a:r>
              <a:rPr lang="zh-TW" altLang="en-US" sz="2400" dirty="0" smtClean="0"/>
              <a:t>未知的。</a:t>
            </a:r>
            <a:endParaRPr lang="en-US" altLang="zh-TW" sz="2400" dirty="0" smtClean="0"/>
          </a:p>
          <a:p>
            <a:r>
              <a:rPr lang="zh-TW" altLang="en-US" sz="2400" dirty="0"/>
              <a:t>「飲料容量</a:t>
            </a:r>
            <a:r>
              <a:rPr lang="zh-TW" altLang="en-US" sz="2400" dirty="0" smtClean="0"/>
              <a:t>」</a:t>
            </a:r>
            <a:r>
              <a:rPr lang="zh-TW" altLang="en-US" sz="2400" dirty="0"/>
              <a:t>此屬性</a:t>
            </a:r>
            <a:r>
              <a:rPr lang="zh-TW" altLang="en-US" sz="2400" dirty="0" smtClean="0"/>
              <a:t>有三</a:t>
            </a:r>
            <a:r>
              <a:rPr lang="zh-TW" altLang="en-US" sz="2400" dirty="0"/>
              <a:t>種可能的屬性值：小杯、中杯與大杯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「</a:t>
            </a:r>
            <a:r>
              <a:rPr lang="zh-TW" altLang="en-US" sz="2400" dirty="0" smtClean="0"/>
              <a:t>教授職</a:t>
            </a:r>
            <a:r>
              <a:rPr lang="zh-TW" altLang="en-US" sz="2400" dirty="0"/>
              <a:t>等」包含：助理教授、副教授與正</a:t>
            </a:r>
            <a:r>
              <a:rPr lang="zh-TW" altLang="en-US" sz="2400" dirty="0" smtClean="0"/>
              <a:t>教授</a:t>
            </a:r>
            <a:endParaRPr lang="en-US" altLang="zh-TW" sz="2400" dirty="0" smtClean="0"/>
          </a:p>
          <a:p>
            <a:r>
              <a:rPr lang="zh-TW" altLang="en-US" sz="2400" dirty="0"/>
              <a:t>「軍階」則分為：</a:t>
            </a:r>
            <a:r>
              <a:rPr lang="zh-TW" altLang="en-US" sz="2400" dirty="0" smtClean="0"/>
              <a:t>士兵</a:t>
            </a:r>
            <a:r>
              <a:rPr lang="zh-TW" altLang="en-US" sz="2400" dirty="0"/>
              <a:t>、一等兵、下士、中士、上士等等。</a:t>
            </a:r>
          </a:p>
        </p:txBody>
      </p:sp>
    </p:spTree>
    <p:extLst>
      <p:ext uri="{BB962C8B-B14F-4D97-AF65-F5344CB8AC3E}">
        <p14:creationId xmlns:p14="http://schemas.microsoft.com/office/powerpoint/2010/main" val="229104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3512" y="0"/>
            <a:ext cx="8517632" cy="1301006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2.1.5 </a:t>
            </a:r>
            <a:r>
              <a:rPr lang="zh-TW" altLang="en-US" sz="3600" dirty="0"/>
              <a:t>數值</a:t>
            </a:r>
            <a:r>
              <a:rPr lang="zh-TW" altLang="en-US" sz="3600" dirty="0" smtClean="0"/>
              <a:t>屬性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- </a:t>
            </a:r>
            <a:r>
              <a:rPr lang="zh-TW" altLang="en-US" sz="3600" dirty="0" smtClean="0"/>
              <a:t>區間</a:t>
            </a:r>
            <a:r>
              <a:rPr lang="zh-TW" altLang="en-US" sz="3600" dirty="0"/>
              <a:t>尺度</a:t>
            </a:r>
            <a:r>
              <a:rPr lang="zh-TW" altLang="en-US" sz="3600" dirty="0" smtClean="0"/>
              <a:t>屬性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數值屬性 </a:t>
            </a:r>
            <a:r>
              <a:rPr lang="en-US" altLang="zh-TW" sz="2400" dirty="0"/>
              <a:t>(numeric attribute) </a:t>
            </a:r>
            <a:r>
              <a:rPr lang="zh-TW" altLang="en-US" sz="2400" dirty="0"/>
              <a:t>是定量的，也就是說，它是可量測的</a:t>
            </a:r>
            <a:r>
              <a:rPr lang="zh-TW" altLang="en-US" sz="2400" dirty="0" smtClean="0"/>
              <a:t>數量</a:t>
            </a:r>
            <a:r>
              <a:rPr lang="zh-TW" altLang="en-US" sz="2400" dirty="0"/>
              <a:t>，它可以用整數或實數來表示，數值屬性可以分為區間尺度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intervalscaled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與</a:t>
            </a:r>
            <a:r>
              <a:rPr lang="zh-TW" altLang="en-US" sz="2400" dirty="0"/>
              <a:t>比率尺度 </a:t>
            </a:r>
            <a:r>
              <a:rPr lang="en-US" altLang="zh-TW" sz="2400" dirty="0"/>
              <a:t>(ratio-scaled) </a:t>
            </a:r>
            <a:r>
              <a:rPr lang="zh-TW" altLang="en-US" sz="2400" dirty="0"/>
              <a:t>兩種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b="1" dirty="0"/>
              <a:t>區間尺度屬性 </a:t>
            </a:r>
            <a:r>
              <a:rPr lang="en-US" altLang="zh-TW" sz="2400" dirty="0"/>
              <a:t>(interval-scaled attribute) </a:t>
            </a:r>
            <a:r>
              <a:rPr lang="zh-TW" altLang="en-US" sz="2400" dirty="0"/>
              <a:t>是透過相等單位的尺度來</a:t>
            </a:r>
            <a:r>
              <a:rPr lang="zh-TW" altLang="en-US" sz="2400" dirty="0" smtClean="0"/>
              <a:t>量測</a:t>
            </a:r>
            <a:r>
              <a:rPr lang="zh-TW" altLang="en-US" sz="2400" dirty="0"/>
              <a:t>，區間尺度屬性的值是有順序</a:t>
            </a:r>
            <a:r>
              <a:rPr lang="zh-TW" altLang="en-US" sz="2400" dirty="0" smtClean="0"/>
              <a:t>的</a:t>
            </a:r>
            <a:endParaRPr lang="en-US" altLang="zh-TW" sz="2400" dirty="0" smtClean="0"/>
          </a:p>
          <a:p>
            <a:r>
              <a:rPr lang="zh-TW" altLang="en-US" sz="2400" dirty="0"/>
              <a:t>允許我們來比較、與量化地度量兩</a:t>
            </a:r>
            <a:r>
              <a:rPr lang="zh-TW" altLang="en-US" sz="2400" dirty="0" smtClean="0"/>
              <a:t>個值</a:t>
            </a:r>
            <a:r>
              <a:rPr lang="zh-TW" altLang="en-US" sz="2400" dirty="0"/>
              <a:t>之間的差距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09840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數學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60_TF02787947.potx" id="{CA6F56C2-3862-459D-931B-5489B8C74ABE}" vid="{493EA9E0-9B5A-4828-8580-9A067870566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6481</Words>
  <Application>Microsoft Office PowerPoint</Application>
  <PresentationFormat>寬螢幕</PresentationFormat>
  <Paragraphs>332</Paragraphs>
  <Slides>72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1" baseType="lpstr">
      <vt:lpstr>Euphemia</vt:lpstr>
      <vt:lpstr>新細明體</vt:lpstr>
      <vt:lpstr>Arial</vt:lpstr>
      <vt:lpstr>Calibri</vt:lpstr>
      <vt:lpstr>Cambria Math</vt:lpstr>
      <vt:lpstr>Microsoft JhengHei UI</vt:lpstr>
      <vt:lpstr>Office 佈景主題</vt:lpstr>
      <vt:lpstr>數學 16x9</vt:lpstr>
      <vt:lpstr>Equation</vt:lpstr>
      <vt:lpstr>Chpater 2</vt:lpstr>
      <vt:lpstr>前言</vt:lpstr>
      <vt:lpstr>2.1 資料物件與屬性型態</vt:lpstr>
      <vt:lpstr>2.1.1 何謂屬性</vt:lpstr>
      <vt:lpstr>2.1.2 名目屬性</vt:lpstr>
      <vt:lpstr>2.1.3 二元屬性</vt:lpstr>
      <vt:lpstr>2.1.3 二元屬性</vt:lpstr>
      <vt:lpstr>2.1.4 順序屬性</vt:lpstr>
      <vt:lpstr>2.1.5 數值屬性 - 區間尺度屬性</vt:lpstr>
      <vt:lpstr>區間尺度屬性 範例2.4區間尺度屬性</vt:lpstr>
      <vt:lpstr>比率尺度屬性 範例2.5 比率尺度屬性</vt:lpstr>
      <vt:lpstr>2.1.6 離散與連續屬性</vt:lpstr>
      <vt:lpstr>2.2 資料的基本統計描述</vt:lpstr>
      <vt:lpstr>2.2.1 測量資料的集中趨勢：平均值、中位數與眾數</vt:lpstr>
      <vt:lpstr>範例2.6 平均值</vt:lpstr>
      <vt:lpstr>2.2.1 測量資料的集中趨勢：平均值、中位數與眾數</vt:lpstr>
      <vt:lpstr>2.2.1 測量資料的集中趨勢：平均值、中位數與眾數</vt:lpstr>
      <vt:lpstr>範例2.7 中位數</vt:lpstr>
      <vt:lpstr>2.2.1 測量資料的集中趨勢：平均值、中位數與眾數</vt:lpstr>
      <vt:lpstr>2.2.1 測量資料的集中趨勢：平均值、中位數與眾數 範例2.8 眾數</vt:lpstr>
      <vt:lpstr>2.2.1 測量資料的集中趨勢：平均值、中位數與眾數</vt:lpstr>
      <vt:lpstr>2.2.2 測量資料的分散程度：全距、四分位數、變異數、標準差與四分位間距 全距、四分位數與四分位間距</vt:lpstr>
      <vt:lpstr>全距、四分位數與四分位間距</vt:lpstr>
      <vt:lpstr>全距、四分位數與四分位間距</vt:lpstr>
      <vt:lpstr>五數摘要、盒形圖與離群值</vt:lpstr>
      <vt:lpstr>五數摘要、盒形圖與離群值</vt:lpstr>
      <vt:lpstr>範例2.11 盒形圖</vt:lpstr>
      <vt:lpstr>變異數與標準差</vt:lpstr>
      <vt:lpstr>範例2.12 變異數與標準差</vt:lpstr>
      <vt:lpstr>2.2.3 使用圖形顯示資料基本的統計描述 分位數圖</vt:lpstr>
      <vt:lpstr>分位數－分位數圖 範例2.14  分位數－分位數圖</vt:lpstr>
      <vt:lpstr>直方圖</vt:lpstr>
      <vt:lpstr>散佈圖與資料相關性</vt:lpstr>
      <vt:lpstr>2.3 資料視覺化</vt:lpstr>
      <vt:lpstr>2.3.1 圖素導向視覺化技術</vt:lpstr>
      <vt:lpstr>範例2.16 圖素導向視覺化技術</vt:lpstr>
      <vt:lpstr>2.3.2 幾何投影視覺化技術</vt:lpstr>
      <vt:lpstr>2.3.2 幾何投影視覺化技術</vt:lpstr>
      <vt:lpstr>2.3.3 圖像式視覺化技術</vt:lpstr>
      <vt:lpstr>2.3.3 圖像式視覺化技術</vt:lpstr>
      <vt:lpstr>2.3.4 階層式視覺化技術</vt:lpstr>
      <vt:lpstr>2.3.4 階層式視覺化技術</vt:lpstr>
      <vt:lpstr>2.3.5 視覺化呈現複雜資料與關係</vt:lpstr>
      <vt:lpstr>2.3.5 視覺化呈現複雜資料與關係</vt:lpstr>
      <vt:lpstr>2.4 量測資料的相似性與相異性</vt:lpstr>
      <vt:lpstr>2.4.1 資料矩陣與相異度矩陣</vt:lpstr>
      <vt:lpstr>2.4.1 資料矩陣與相異度矩陣</vt:lpstr>
      <vt:lpstr>2.4.2 量測名目屬性資料的鄰近值</vt:lpstr>
      <vt:lpstr>範例2.17 名目屬性之間的相異度</vt:lpstr>
      <vt:lpstr>2.4.3 量測二元屬性資料的鄰近值</vt:lpstr>
      <vt:lpstr>2.4.3 量測二元屬性資料的鄰近值</vt:lpstr>
      <vt:lpstr>範例2.18 二元屬性之間的相異度</vt:lpstr>
      <vt:lpstr>範例2.18 二元屬性之間的相異度</vt:lpstr>
      <vt:lpstr>2.4.4 數值屬性資料的相異度：閔可夫斯基距離</vt:lpstr>
      <vt:lpstr>2.4.4 數值屬性資料的相異度：歐基里德距離</vt:lpstr>
      <vt:lpstr>2.4.4 數值屬性資料的相異度：曼哈頓距離</vt:lpstr>
      <vt:lpstr>2.4.4 數值屬性資料的相異度：閔可夫斯基距離</vt:lpstr>
      <vt:lpstr>2.4.4 數值屬性資料的相異度：閔可夫斯基距離</vt:lpstr>
      <vt:lpstr>2.4.5 量測順序屬性資料的鄰近值</vt:lpstr>
      <vt:lpstr>範例2.21 順序屬性之間的相異度</vt:lpstr>
      <vt:lpstr>範例2.21 順序屬性之間的相異度</vt:lpstr>
      <vt:lpstr>2.4.6 混合屬性型態資料的相異度</vt:lpstr>
      <vt:lpstr>2.4.6 混合屬性型態資料的相異度</vt:lpstr>
      <vt:lpstr>範例2.22 混合屬性型態之間的相異度</vt:lpstr>
      <vt:lpstr>範例2.22 混合屬性型態之間的相異度</vt:lpstr>
      <vt:lpstr>2.4.7 餘弦相似度</vt:lpstr>
      <vt:lpstr>2.4.7 餘弦相似度</vt:lpstr>
      <vt:lpstr>範例2.23 兩個詞頻向量間的餘弦相似度</vt:lpstr>
      <vt:lpstr>2.4.7 餘弦相似度</vt:lpstr>
      <vt:lpstr>2.5 總結</vt:lpstr>
      <vt:lpstr>2.5 總結</vt:lpstr>
      <vt:lpstr>2.5 總結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Chpater 2</dc:title>
  <dc:creator>Austin</dc:creator>
  <cp:lastModifiedBy>Windows 使用者</cp:lastModifiedBy>
  <cp:revision>62</cp:revision>
  <dcterms:created xsi:type="dcterms:W3CDTF">2014-05-27T02:13:34Z</dcterms:created>
  <dcterms:modified xsi:type="dcterms:W3CDTF">2023-09-25T15:45:01Z</dcterms:modified>
</cp:coreProperties>
</file>